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oboto"/>
      <p:regular r:id="rId67"/>
      <p:bold r:id="rId68"/>
      <p:italic r:id="rId69"/>
      <p:boldItalic r:id="rId70"/>
    </p:embeddedFont>
    <p:embeddedFont>
      <p:font typeface="Montserrat"/>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Montserrat-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regular.fntdata"/><Relationship Id="rId70" Type="http://schemas.openxmlformats.org/officeDocument/2006/relationships/font" Target="fonts/Robo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bold.fntdata"/><Relationship Id="rId23" Type="http://schemas.openxmlformats.org/officeDocument/2006/relationships/slide" Target="slides/slide18.xml"/><Relationship Id="rId67" Type="http://schemas.openxmlformats.org/officeDocument/2006/relationships/font" Target="fonts/Robo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c31b1bf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c31b1bf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construcción del dataset no fue sencilla. Dado que venía dividido en varias partes, seguramente para agilizar la lectura, pero nosotros buscabamos que este todo en conjunto.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1 Partimos desde el olist_orders_dataset (creo que no tengo que explicar de que se trata, cada nombre es autoexplicativo.)</a:t>
            </a:r>
            <a:endParaRPr/>
          </a:p>
          <a:p>
            <a:pPr indent="0" lvl="0" marL="0" rtl="0" algn="l">
              <a:spcBef>
                <a:spcPts val="0"/>
              </a:spcBef>
              <a:spcAft>
                <a:spcPts val="0"/>
              </a:spcAft>
              <a:buNone/>
            </a:pPr>
            <a:r>
              <a:rPr lang="es"/>
              <a:t>2 Este es combinable a través del ID de la ordén con el order_payments, order_reviews y order_items.</a:t>
            </a:r>
            <a:endParaRPr/>
          </a:p>
          <a:p>
            <a:pPr indent="0" lvl="0" marL="0" rtl="0" algn="l">
              <a:spcBef>
                <a:spcPts val="0"/>
              </a:spcBef>
              <a:spcAft>
                <a:spcPts val="0"/>
              </a:spcAft>
              <a:buNone/>
            </a:pPr>
            <a:r>
              <a:rPr lang="es"/>
              <a:t>3 Si queremos indagar sobre el customer, usamos su id para juntar el customer_dataset.</a:t>
            </a:r>
            <a:endParaRPr/>
          </a:p>
          <a:p>
            <a:pPr indent="0" lvl="0" marL="0" rtl="0" algn="l">
              <a:spcBef>
                <a:spcPts val="0"/>
              </a:spcBef>
              <a:spcAft>
                <a:spcPts val="0"/>
              </a:spcAft>
              <a:buNone/>
            </a:pPr>
            <a:r>
              <a:rPr lang="es"/>
              <a:t>4 Y es el mismo trato para hacer doble clic en el seller.</a:t>
            </a:r>
            <a:endParaRPr/>
          </a:p>
          <a:p>
            <a:pPr indent="0" lvl="0" marL="0" rtl="0" algn="l">
              <a:spcBef>
                <a:spcPts val="0"/>
              </a:spcBef>
              <a:spcAft>
                <a:spcPts val="0"/>
              </a:spcAft>
              <a:buNone/>
            </a:pPr>
            <a:r>
              <a:rPr lang="es"/>
              <a:t>5 Para profundizar sobre el producto, usamos el product id.</a:t>
            </a:r>
            <a:endParaRPr/>
          </a:p>
          <a:p>
            <a:pPr indent="0" lvl="0" marL="0" rtl="0" algn="l">
              <a:spcBef>
                <a:spcPts val="0"/>
              </a:spcBef>
              <a:spcAft>
                <a:spcPts val="0"/>
              </a:spcAft>
              <a:buNone/>
            </a:pPr>
            <a:r>
              <a:rPr lang="es"/>
              <a:t>6. Y finalmente, para tener los datos de geolocalización de Buyer y Seller, usamos el zip_code_prefix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06f32a69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06f32a69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continuación, procedo a mostrarles un poco de lo que contiene el dataset. Así empiezan a familiarizarse con los datos.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81f915e4c_2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81f915e4c_2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Algunos números claves:</a:t>
            </a:r>
            <a:endParaRPr/>
          </a:p>
          <a:p>
            <a:pPr indent="0" lvl="0" marL="0" rtl="0" algn="l">
              <a:spcBef>
                <a:spcPts val="0"/>
              </a:spcBef>
              <a:spcAft>
                <a:spcPts val="0"/>
              </a:spcAft>
              <a:buNone/>
            </a:pPr>
            <a:r>
              <a:rPr lang="es"/>
              <a:t>100K registros </a:t>
            </a:r>
            <a:endParaRPr/>
          </a:p>
          <a:p>
            <a:pPr indent="0" lvl="0" marL="0" rtl="0" algn="l">
              <a:spcBef>
                <a:spcPts val="0"/>
              </a:spcBef>
              <a:spcAft>
                <a:spcPts val="0"/>
              </a:spcAft>
              <a:buNone/>
            </a:pPr>
            <a:r>
              <a:rPr lang="es"/>
              <a:t>97% de los cuales son ordenes completadas.</a:t>
            </a:r>
            <a:endParaRPr/>
          </a:p>
          <a:p>
            <a:pPr indent="0" lvl="0" marL="0" rtl="0" algn="l">
              <a:spcBef>
                <a:spcPts val="0"/>
              </a:spcBef>
              <a:spcAft>
                <a:spcPts val="0"/>
              </a:spcAft>
              <a:buNone/>
            </a:pPr>
            <a:r>
              <a:rPr lang="es"/>
              <a:t>Con un valor Medio de 178 Reales.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81f915e4c_2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81f915e4c_2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distribución del valor del envío se puede ver en pantalla.</a:t>
            </a:r>
            <a:endParaRPr/>
          </a:p>
          <a:p>
            <a:pPr indent="0" lvl="0" marL="0" rtl="0" algn="l">
              <a:spcBef>
                <a:spcPts val="0"/>
              </a:spcBef>
              <a:spcAft>
                <a:spcPts val="0"/>
              </a:spcAft>
              <a:buNone/>
            </a:pPr>
            <a:r>
              <a:rPr lang="es"/>
              <a:t>Se puede ver que generalmente este varía entre los 10 y los 20 reales, Siendo 15 el más recurrente.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0ee1e0fb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0ee1e0fb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cuanto a las categorías que más venden en la plataforma podemos ver Artículos </a:t>
            </a:r>
            <a:r>
              <a:rPr lang="es"/>
              <a:t>relacionados</a:t>
            </a:r>
            <a:r>
              <a:rPr lang="es"/>
              <a:t> al Baño, Belleza, Salud, Deportes, E-Sports, Informática y Telefonía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0ee1e0fb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0ee1e0fb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Este es un gráfico que muestra algo interesante. Un descenso en la cantidad de compras a medida que pasan los días de la semana.</a:t>
            </a:r>
            <a:endParaRPr/>
          </a:p>
          <a:p>
            <a:pPr indent="0" lvl="0" marL="0" rtl="0" algn="l">
              <a:spcBef>
                <a:spcPts val="0"/>
              </a:spcBef>
              <a:spcAft>
                <a:spcPts val="0"/>
              </a:spcAft>
              <a:buNone/>
            </a:pPr>
            <a:r>
              <a:rPr lang="es"/>
              <a:t>Consideramos, una </a:t>
            </a:r>
            <a:r>
              <a:rPr lang="es"/>
              <a:t>hipótesis</a:t>
            </a:r>
            <a:r>
              <a:rPr lang="es"/>
              <a:t> a testear sería si el hecho que sábado y domingo no son días hábiles para el envío tiene una influencia en el momento de la compra.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0ee1e0fb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0ee1e0fb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podemos hacer doble clic, usando el horario exacto en el que se dio esta compra. Encontrando los momentos de mayor tráfico en el sitio. </a:t>
            </a:r>
            <a:endParaRPr/>
          </a:p>
          <a:p>
            <a:pPr indent="0" lvl="0" marL="0" rtl="0" algn="l">
              <a:spcBef>
                <a:spcPts val="0"/>
              </a:spcBef>
              <a:spcAft>
                <a:spcPts val="0"/>
              </a:spcAft>
              <a:buNone/>
            </a:pPr>
            <a:r>
              <a:rPr lang="es"/>
              <a:t>Se ve que los usuarios Olist se ponen a navegar en el sitio en el horario post almuerzo de los Lunes y Martes. </a:t>
            </a:r>
            <a:endParaRPr/>
          </a:p>
          <a:p>
            <a:pPr indent="0" lvl="0" marL="0" rtl="0" algn="l">
              <a:spcBef>
                <a:spcPts val="0"/>
              </a:spcBef>
              <a:spcAft>
                <a:spcPts val="0"/>
              </a:spcAft>
              <a:buNone/>
            </a:pPr>
            <a:r>
              <a:rPr lang="es"/>
              <a:t>Es </a:t>
            </a:r>
            <a:r>
              <a:rPr lang="es"/>
              <a:t>difícil</a:t>
            </a:r>
            <a:r>
              <a:rPr lang="es"/>
              <a:t> volver al trabajo inmediatamente después de comer.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0ee1e0fb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0ee1e0fb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para ir cerrando un poco este capítulo de la presentación. Cómo era esperable. </a:t>
            </a:r>
            <a:endParaRPr/>
          </a:p>
          <a:p>
            <a:pPr indent="0" lvl="0" marL="0" rtl="0" algn="l">
              <a:spcBef>
                <a:spcPts val="0"/>
              </a:spcBef>
              <a:spcAft>
                <a:spcPts val="0"/>
              </a:spcAft>
              <a:buNone/>
            </a:pPr>
            <a:r>
              <a:rPr lang="es"/>
              <a:t>Sao Paulo es el estado donde más pedidos se realizan, con una importante brecha.</a:t>
            </a:r>
            <a:endParaRPr/>
          </a:p>
          <a:p>
            <a:pPr indent="0" lvl="0" marL="0" rtl="0" algn="l">
              <a:spcBef>
                <a:spcPts val="0"/>
              </a:spcBef>
              <a:spcAft>
                <a:spcPts val="0"/>
              </a:spcAft>
              <a:buNone/>
            </a:pPr>
            <a:r>
              <a:rPr lang="es"/>
              <a:t>Seguido por Rio de Janeiro y Minas Geiras detrás.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c31b1bf3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c31b1bf3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0ee1e0fb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0ee1e0fb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06f32a69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06f32a69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c2be6185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c2be6185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0ee1e0fb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0ee1e0fb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0ee1e0fba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00ee1e0fba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0ee1e0fb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0ee1e0fba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0ee1e0fb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00ee1e0fb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0ee1e0fba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00ee1e0fba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0ee1e0fba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0ee1e0fba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f81f915e4c_5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f81f915e4c_5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c35bbf26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c35bbf26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c31b1bf3b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c31b1bf3b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81f915e4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81f915e4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c31b1bf3b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c31b1bf3b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fc35bbf263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fc35bbf26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c35bbf263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fc35bbf263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fc35bbf26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fc35bbf26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fc35bbf263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fc35bbf263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fc35bbf263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fc35bbf263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fc35bbf263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fc35bbf263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fc35bbf26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fc35bbf26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f81f915e4c_5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f81f915e4c_5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00ee1e0fba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00ee1e0fba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81f915e4c_2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81f915e4c_2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f81f915e4c_5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f81f915e4c_5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f81f915e4c_5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f81f915e4c_5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f81f915e4c_5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f81f915e4c_5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f81f915e4c_5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f81f915e4c_5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01592fadf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01592fadf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00ee1e0fba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00ee1e0fba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fa6500b84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fa6500b84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fa6500b84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fa6500b84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a6500b84d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a6500b84d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fa6500b84d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fa6500b84d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81f915e4c_2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81f915e4c_2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fa6500b84d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fa6500b84d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fa6500b84d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fa6500b84d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f81f915e4c_5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f81f915e4c_5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fc31b1bf3b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fc31b1bf3b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Manejo de expectativas: </a:t>
            </a:r>
            <a:r>
              <a:rPr lang="es"/>
              <a:t>Quedo claro a través del trabajo realizado con Sentiment Analysis que existe una relación muy arraigada entre las expectativas del cliente a la hora de llegada del producto comprado y la satisfacción del mismo. Evidenciada en las nubes de palabras que se acaban de mostrar, las de mayor impacto de manera positiva como negativo son la </a:t>
            </a:r>
            <a:r>
              <a:rPr lang="es"/>
              <a:t>antítesis</a:t>
            </a:r>
            <a:r>
              <a:rPr lang="es"/>
              <a:t> una de la otra. Por eso la primera recomendación, es trabajar en que los estimados que se muestran a la hora de la compra reflejen la realidad. </a:t>
            </a:r>
            <a:r>
              <a:rPr lang="es"/>
              <a:t>Dando</a:t>
            </a:r>
            <a:r>
              <a:rPr lang="es"/>
              <a:t> pie al siguiente punto.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Inversión en Logística: </a:t>
            </a:r>
            <a:r>
              <a:rPr lang="es"/>
              <a:t>En relación a este punto, consideramos que vale la pena investigar dos caminos. Por un lado, desde el lado plenamente administrativo, tener un mejor seguimiento de los envíos. Esto implica una revisión del sistema actualmente en uso, y una inversión en nuevos puestos de trabajo. Por otro lado, existe la posibilidad de implementar soluciones distintas de Logística, propias de Olist en vez de tercerizar. Ejemplificado por MercadoEnvios o los Amazon Fullfillment Centers.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Prevención de Fraude: </a:t>
            </a:r>
            <a:r>
              <a:rPr lang="es"/>
              <a:t>Desde el conocimiento de causa, y propia experiencia laboral, consideramos que una parte de los envíos que no llegan son causa del Fraude hacia el Buyer por parte de los Sellers de la plataforma. Cabe una investigación distinta a la que se llevo a cabo. Pero de todas formas, queda claro que se deben implementar nuevas medidas para prevenir este fraude. El proceso sería identificar aquellas ordenes que no llegaron a destino, crear una variable target de fraude, y entrenar distintos modelos.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fc35bbf8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fc35bbf8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f81f915e4c_5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f81f915e4c_5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fa6500b84d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fa6500b84d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fa6500b84d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fa6500b84d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fa6500b84d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fa6500b84d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fa6500b84d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fa6500b84d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06f32a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06f32a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fa6500b84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fa6500b84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fa6500b84d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fa6500b84d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7797521e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7797521e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con esta hipótesis formulada y con un entendimiento del sistema de negocio que implementa Olist, proponemos dos caminos de trabajo.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s"/>
              <a:t>El primero es un modelo </a:t>
            </a:r>
            <a:r>
              <a:rPr lang="es"/>
              <a:t>predictivo</a:t>
            </a:r>
            <a:r>
              <a:rPr lang="es"/>
              <a:t> de la valoración que el cliente le dará a una futura transacción. En otras palabras, es una herramienta para predecir el nivel de satisfacción del usuario previo a la recepción de su compra.</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s"/>
              <a:t>	Cómo consideramos que esta herramienta es aplicable? </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es"/>
              <a:t>Targeting de acciones de marketing: ante la posibilidad de una mala experiencia de un cliente, Olist debe tener preparada un plan de acción para poder contener a ese cliente. Dandole razones para permanecer en la plataforma. Cómo por ejemplo una adaptación de su sistema de emailing de acuerdo a este nuevo criterio, o la implementación de descuentos / envío gratis para esta o la próxima compra.</a:t>
            </a:r>
            <a:endParaRPr/>
          </a:p>
          <a:p>
            <a:pPr indent="457200" lvl="0" marL="0" rtl="0" algn="l">
              <a:spcBef>
                <a:spcPts val="0"/>
              </a:spcBef>
              <a:spcAft>
                <a:spcPts val="0"/>
              </a:spcAft>
              <a:buNone/>
            </a:pPr>
            <a:r>
              <a:rPr lang="es"/>
              <a:t>O directamente, la sugerencia de nuevos productos alternativos que tienen una mayor probabilidad de terminar en un cliente satisfecho.</a:t>
            </a:r>
            <a:endParaRPr/>
          </a:p>
          <a:p>
            <a:pPr indent="45720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s"/>
              <a:t>El segundo camino, es un análisis de sentimiento sobre los comentarios que acompañan al review score. Una herramienta para analizar el nivel general de satisfacción. Creemos que esta herramienta se puede aplicar para la obtención de insights sobre la experiencia del cliente, y para la </a:t>
            </a:r>
            <a:r>
              <a:rPr lang="es"/>
              <a:t>evaluación</a:t>
            </a:r>
            <a:r>
              <a:rPr lang="es"/>
              <a:t> de resultados de nuevas acciones (para A/B Testing)</a:t>
            </a:r>
            <a:endParaRPr/>
          </a:p>
          <a:p>
            <a:pPr indent="0" lvl="0" marL="13716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81f915e4c_2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81f915e4c_2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81f915e4c_2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81f915e4c_2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datos que se nos otorgaron para llevar a cabo este trabajo de investigación son solo una muestra de todo lo que ocurre en Olist.</a:t>
            </a:r>
            <a:endParaRPr/>
          </a:p>
          <a:p>
            <a:pPr indent="0" lvl="0" marL="0" rtl="0" algn="l">
              <a:spcBef>
                <a:spcPts val="0"/>
              </a:spcBef>
              <a:spcAft>
                <a:spcPts val="0"/>
              </a:spcAft>
              <a:buNone/>
            </a:pPr>
            <a:r>
              <a:rPr lang="es"/>
              <a:t>Son 100k pedidos realizados entre Sept 2016 y Sept 2018 en Brasil. </a:t>
            </a:r>
            <a:endParaRPr/>
          </a:p>
          <a:p>
            <a:pPr indent="0" lvl="0" marL="0" rtl="0" algn="l">
              <a:spcBef>
                <a:spcPts val="0"/>
              </a:spcBef>
              <a:spcAft>
                <a:spcPts val="0"/>
              </a:spcAft>
              <a:buNone/>
            </a:pPr>
            <a:r>
              <a:rPr lang="es"/>
              <a:t>A nivel de registro, solo una muestra.</a:t>
            </a:r>
            <a:endParaRPr/>
          </a:p>
          <a:p>
            <a:pPr indent="0" lvl="0" marL="0" rtl="0" algn="l">
              <a:spcBef>
                <a:spcPts val="0"/>
              </a:spcBef>
              <a:spcAft>
                <a:spcPts val="0"/>
              </a:spcAft>
              <a:buNone/>
            </a:pPr>
            <a:r>
              <a:rPr lang="es"/>
              <a:t>Pero a nivel de dimensiones, no podíamos pedir mucho más.</a:t>
            </a:r>
            <a:endParaRPr/>
          </a:p>
          <a:p>
            <a:pPr indent="0" lvl="0" marL="0" rtl="0" algn="l">
              <a:spcBef>
                <a:spcPts val="0"/>
              </a:spcBef>
              <a:spcAft>
                <a:spcPts val="0"/>
              </a:spcAft>
              <a:buNone/>
            </a:pPr>
            <a:r>
              <a:rPr lang="es"/>
              <a:t>Entre muchas otras tenemos:</a:t>
            </a:r>
            <a:endParaRPr/>
          </a:p>
          <a:p>
            <a:pPr indent="-298450" lvl="0" marL="457200" rtl="0" algn="just">
              <a:lnSpc>
                <a:spcPct val="115000"/>
              </a:lnSpc>
              <a:spcBef>
                <a:spcPts val="0"/>
              </a:spcBef>
              <a:spcAft>
                <a:spcPts val="0"/>
              </a:spcAft>
              <a:buClr>
                <a:schemeClr val="dk1"/>
              </a:buClr>
              <a:buSzPts val="1100"/>
              <a:buChar char="●"/>
            </a:pPr>
            <a:r>
              <a:rPr lang="es">
                <a:solidFill>
                  <a:schemeClr val="dk1"/>
                </a:solidFill>
              </a:rPr>
              <a:t>Precio</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
                <a:solidFill>
                  <a:schemeClr val="dk1"/>
                </a:solidFill>
              </a:rPr>
              <a:t>Pago</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
                <a:solidFill>
                  <a:schemeClr val="dk1"/>
                </a:solidFill>
              </a:rPr>
              <a:t>Desempeño del flete</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
                <a:solidFill>
                  <a:schemeClr val="dk1"/>
                </a:solidFill>
              </a:rPr>
              <a:t>Ubicación del cliente</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
                <a:solidFill>
                  <a:schemeClr val="dk1"/>
                </a:solidFill>
              </a:rPr>
              <a:t>Atributos del productos</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
                <a:solidFill>
                  <a:schemeClr val="dk1"/>
                </a:solidFill>
              </a:rPr>
              <a:t>Reseñas</a:t>
            </a:r>
            <a:endParaRPr>
              <a:solidFill>
                <a:schemeClr val="dk1"/>
              </a:solidFill>
            </a:endParaRPr>
          </a:p>
          <a:p>
            <a:pPr indent="0" lvl="0" marL="0" rtl="0" algn="just">
              <a:lnSpc>
                <a:spcPct val="115000"/>
              </a:lnSpc>
              <a:spcBef>
                <a:spcPts val="1200"/>
              </a:spcBef>
              <a:spcAft>
                <a:spcPts val="0"/>
              </a:spcAft>
              <a:buNone/>
            </a:pPr>
            <a:r>
              <a:rPr lang="es">
                <a:solidFill>
                  <a:schemeClr val="dk1"/>
                </a:solidFill>
              </a:rPr>
              <a:t>Dato de Color: para mantener la privacidad de sus clientes y socios. Los nombres fueron reemplazados por las grandes casas de GOT.</a:t>
            </a:r>
            <a:endParaRPr>
              <a:solidFill>
                <a:schemeClr val="dk1"/>
              </a:solidFill>
            </a:endParaRPr>
          </a:p>
          <a:p>
            <a:pPr indent="0" lvl="0" marL="457200" rtl="0" algn="just">
              <a:lnSpc>
                <a:spcPct val="115000"/>
              </a:lnSpc>
              <a:spcBef>
                <a:spcPts val="1200"/>
              </a:spcBef>
              <a:spcAft>
                <a:spcPts val="120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2105247" y="1"/>
            <a:ext cx="7038765" cy="5138761"/>
            <a:chOff x="3388636" y="43347"/>
            <a:chExt cx="5755327" cy="4201767"/>
          </a:xfrm>
        </p:grpSpPr>
        <p:sp>
          <p:nvSpPr>
            <p:cNvPr id="53" name="Google Shape;53;p13"/>
            <p:cNvSpPr/>
            <p:nvPr/>
          </p:nvSpPr>
          <p:spPr>
            <a:xfrm>
              <a:off x="3837147"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4285658"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473416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18268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631192"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07970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6528215"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6976726"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42522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7873740"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32225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877076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3837147"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285658"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73416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18268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5631192"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607970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6528215"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6976726"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742522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7873740"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832225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77076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837147"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4285658"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473416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518268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631192"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607970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6528215"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976726"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742522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7873740"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832225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877076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338863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3837147"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4285658"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473416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518268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5631192"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607970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6528215"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697672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742522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873740"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32225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877076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338863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3837147"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4285658"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4734169" y="4336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518268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631192"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607970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6528215"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697672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7425229"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7873740"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832225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877076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3837147"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4285658"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473416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518268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5631192"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607970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6528215"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6976726"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742522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7873740"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832225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877076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3837147"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4285658"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473416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518268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5631192"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607970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6528215"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6976726"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742522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7873740"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832225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877076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837147"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4285658"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473416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518268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5631192"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607970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6528215"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6976726"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742522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7873740"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832225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877076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837147"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285658"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473416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518268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5631192"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607970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6528215"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6976726"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742522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7873740"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832225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877076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837147"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4285658"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473416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518268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5631192"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607970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6528215"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6976726"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742522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7873740"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832225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877076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3"/>
          <p:cNvSpPr/>
          <p:nvPr/>
        </p:nvSpPr>
        <p:spPr>
          <a:xfrm>
            <a:off x="3396590" y="0"/>
            <a:ext cx="3250800" cy="5143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0" y="0"/>
            <a:ext cx="3415800" cy="51435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3"/>
          <p:cNvSpPr/>
          <p:nvPr/>
        </p:nvSpPr>
        <p:spPr>
          <a:xfrm>
            <a:off x="685175" y="1799775"/>
            <a:ext cx="61200" cy="23871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txBox="1"/>
          <p:nvPr>
            <p:ph type="ctrTitle"/>
          </p:nvPr>
        </p:nvSpPr>
        <p:spPr>
          <a:xfrm>
            <a:off x="992425" y="1799775"/>
            <a:ext cx="3136800" cy="1739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600"/>
              <a:buNone/>
              <a:defRPr b="1" sz="3600">
                <a:solidFill>
                  <a:srgbClr val="03A0B1"/>
                </a:solidFill>
              </a:defRPr>
            </a:lvl1pPr>
            <a:lvl2pPr lvl="1" algn="l">
              <a:lnSpc>
                <a:spcPct val="100000"/>
              </a:lnSpc>
              <a:spcBef>
                <a:spcPts val="0"/>
              </a:spcBef>
              <a:spcAft>
                <a:spcPts val="0"/>
              </a:spcAft>
              <a:buClr>
                <a:schemeClr val="dk1"/>
              </a:buClr>
              <a:buSzPts val="3600"/>
              <a:buNone/>
              <a:defRPr b="1" sz="3600">
                <a:solidFill>
                  <a:srgbClr val="03A0B1"/>
                </a:solidFill>
              </a:defRPr>
            </a:lvl2pPr>
            <a:lvl3pPr lvl="2" algn="l">
              <a:lnSpc>
                <a:spcPct val="100000"/>
              </a:lnSpc>
              <a:spcBef>
                <a:spcPts val="0"/>
              </a:spcBef>
              <a:spcAft>
                <a:spcPts val="0"/>
              </a:spcAft>
              <a:buClr>
                <a:schemeClr val="dk1"/>
              </a:buClr>
              <a:buSzPts val="3600"/>
              <a:buNone/>
              <a:defRPr b="1" sz="3600">
                <a:solidFill>
                  <a:srgbClr val="03A0B1"/>
                </a:solidFill>
              </a:defRPr>
            </a:lvl3pPr>
            <a:lvl4pPr lvl="3" algn="l">
              <a:lnSpc>
                <a:spcPct val="100000"/>
              </a:lnSpc>
              <a:spcBef>
                <a:spcPts val="0"/>
              </a:spcBef>
              <a:spcAft>
                <a:spcPts val="0"/>
              </a:spcAft>
              <a:buClr>
                <a:schemeClr val="dk1"/>
              </a:buClr>
              <a:buSzPts val="3600"/>
              <a:buNone/>
              <a:defRPr b="1" sz="3600">
                <a:solidFill>
                  <a:srgbClr val="03A0B1"/>
                </a:solidFill>
              </a:defRPr>
            </a:lvl4pPr>
            <a:lvl5pPr lvl="4" algn="l">
              <a:lnSpc>
                <a:spcPct val="100000"/>
              </a:lnSpc>
              <a:spcBef>
                <a:spcPts val="0"/>
              </a:spcBef>
              <a:spcAft>
                <a:spcPts val="0"/>
              </a:spcAft>
              <a:buClr>
                <a:schemeClr val="dk1"/>
              </a:buClr>
              <a:buSzPts val="3600"/>
              <a:buNone/>
              <a:defRPr b="1" sz="3600">
                <a:solidFill>
                  <a:srgbClr val="03A0B1"/>
                </a:solidFill>
              </a:defRPr>
            </a:lvl5pPr>
            <a:lvl6pPr lvl="5" algn="l">
              <a:lnSpc>
                <a:spcPct val="100000"/>
              </a:lnSpc>
              <a:spcBef>
                <a:spcPts val="0"/>
              </a:spcBef>
              <a:spcAft>
                <a:spcPts val="0"/>
              </a:spcAft>
              <a:buClr>
                <a:schemeClr val="dk1"/>
              </a:buClr>
              <a:buSzPts val="3600"/>
              <a:buNone/>
              <a:defRPr b="1" sz="3600">
                <a:solidFill>
                  <a:srgbClr val="03A0B1"/>
                </a:solidFill>
              </a:defRPr>
            </a:lvl6pPr>
            <a:lvl7pPr lvl="6" algn="l">
              <a:lnSpc>
                <a:spcPct val="100000"/>
              </a:lnSpc>
              <a:spcBef>
                <a:spcPts val="0"/>
              </a:spcBef>
              <a:spcAft>
                <a:spcPts val="0"/>
              </a:spcAft>
              <a:buClr>
                <a:schemeClr val="dk1"/>
              </a:buClr>
              <a:buSzPts val="3600"/>
              <a:buNone/>
              <a:defRPr b="1" sz="3600">
                <a:solidFill>
                  <a:srgbClr val="03A0B1"/>
                </a:solidFill>
              </a:defRPr>
            </a:lvl7pPr>
            <a:lvl8pPr lvl="7" algn="l">
              <a:lnSpc>
                <a:spcPct val="100000"/>
              </a:lnSpc>
              <a:spcBef>
                <a:spcPts val="0"/>
              </a:spcBef>
              <a:spcAft>
                <a:spcPts val="0"/>
              </a:spcAft>
              <a:buClr>
                <a:schemeClr val="dk1"/>
              </a:buClr>
              <a:buSzPts val="3600"/>
              <a:buNone/>
              <a:defRPr b="1" sz="3600">
                <a:solidFill>
                  <a:srgbClr val="03A0B1"/>
                </a:solidFill>
              </a:defRPr>
            </a:lvl8pPr>
            <a:lvl9pPr lvl="8" algn="l">
              <a:lnSpc>
                <a:spcPct val="100000"/>
              </a:lnSpc>
              <a:spcBef>
                <a:spcPts val="0"/>
              </a:spcBef>
              <a:spcAft>
                <a:spcPts val="0"/>
              </a:spcAft>
              <a:buClr>
                <a:schemeClr val="dk1"/>
              </a:buClr>
              <a:buSzPts val="3600"/>
              <a:buNone/>
              <a:defRPr b="1" sz="3600">
                <a:solidFill>
                  <a:srgbClr val="03A0B1"/>
                </a:solidFill>
              </a:defRPr>
            </a:lvl9pPr>
          </a:lstStyle>
          <a:p/>
        </p:txBody>
      </p:sp>
      <p:sp>
        <p:nvSpPr>
          <p:cNvPr id="179" name="Google Shape;179;p13"/>
          <p:cNvSpPr txBox="1"/>
          <p:nvPr>
            <p:ph idx="1" type="subTitle"/>
          </p:nvPr>
        </p:nvSpPr>
        <p:spPr>
          <a:xfrm>
            <a:off x="992425" y="3579375"/>
            <a:ext cx="3136800" cy="6075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p:txBody>
      </p:sp>
      <p:sp>
        <p:nvSpPr>
          <p:cNvPr id="180" name="Google Shape;180;p13"/>
          <p:cNvSpPr txBox="1"/>
          <p:nvPr>
            <p:ph idx="12" type="sldNum"/>
          </p:nvPr>
        </p:nvSpPr>
        <p:spPr>
          <a:xfrm>
            <a:off x="8472458" y="4706554"/>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AUTOLAYOUT_2">
    <p:bg>
      <p:bgPr>
        <a:solidFill>
          <a:srgbClr val="FFFFFF"/>
        </a:solidFill>
      </p:bgPr>
    </p:bg>
    <p:spTree>
      <p:nvGrpSpPr>
        <p:cNvPr id="181" name="Shape 181"/>
        <p:cNvGrpSpPr/>
        <p:nvPr/>
      </p:nvGrpSpPr>
      <p:grpSpPr>
        <a:xfrm>
          <a:off x="0" y="0"/>
          <a:ext cx="0" cy="0"/>
          <a:chOff x="0" y="0"/>
          <a:chExt cx="0" cy="0"/>
        </a:xfrm>
      </p:grpSpPr>
      <p:sp>
        <p:nvSpPr>
          <p:cNvPr id="182" name="Google Shape;182;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25" y="0"/>
            <a:ext cx="9144000" cy="51873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6551675" y="0"/>
            <a:ext cx="2592300" cy="51873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rot="10800000">
            <a:off x="3991228" y="0"/>
            <a:ext cx="1727100" cy="1741500"/>
          </a:xfrm>
          <a:prstGeom prst="flowChartDelay">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10800000">
            <a:off x="3991228" y="-25"/>
            <a:ext cx="1727100" cy="51873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10800000">
            <a:off x="4431825" y="-25"/>
            <a:ext cx="1727100" cy="5187300"/>
          </a:xfrm>
          <a:prstGeom prst="flowChartDelay">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rot="10800000">
            <a:off x="4431837" y="-25"/>
            <a:ext cx="1727100" cy="51873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10800000">
            <a:off x="4856500" y="-25"/>
            <a:ext cx="1727100" cy="5187300"/>
          </a:xfrm>
          <a:prstGeom prst="flowChartDelay">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rot="10800000">
            <a:off x="4856511" y="-25"/>
            <a:ext cx="1727100" cy="51873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txBox="1"/>
          <p:nvPr>
            <p:ph type="title"/>
          </p:nvPr>
        </p:nvSpPr>
        <p:spPr>
          <a:xfrm>
            <a:off x="324475" y="148225"/>
            <a:ext cx="3559500" cy="1373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800">
                <a:solidFill>
                  <a:schemeClr val="lt1"/>
                </a:solidFill>
              </a:defRPr>
            </a:lvl1pPr>
            <a:lvl2pPr lvl="1" algn="l">
              <a:lnSpc>
                <a:spcPct val="100000"/>
              </a:lnSpc>
              <a:spcBef>
                <a:spcPts val="0"/>
              </a:spcBef>
              <a:spcAft>
                <a:spcPts val="0"/>
              </a:spcAft>
              <a:buNone/>
              <a:defRPr b="1" sz="2800">
                <a:solidFill>
                  <a:schemeClr val="lt1"/>
                </a:solidFill>
              </a:defRPr>
            </a:lvl2pPr>
            <a:lvl3pPr lvl="2" algn="l">
              <a:lnSpc>
                <a:spcPct val="100000"/>
              </a:lnSpc>
              <a:spcBef>
                <a:spcPts val="0"/>
              </a:spcBef>
              <a:spcAft>
                <a:spcPts val="0"/>
              </a:spcAft>
              <a:buNone/>
              <a:defRPr b="1" sz="2800">
                <a:solidFill>
                  <a:schemeClr val="lt1"/>
                </a:solidFill>
              </a:defRPr>
            </a:lvl3pPr>
            <a:lvl4pPr lvl="3" algn="l">
              <a:lnSpc>
                <a:spcPct val="100000"/>
              </a:lnSpc>
              <a:spcBef>
                <a:spcPts val="0"/>
              </a:spcBef>
              <a:spcAft>
                <a:spcPts val="0"/>
              </a:spcAft>
              <a:buNone/>
              <a:defRPr b="1" sz="2800">
                <a:solidFill>
                  <a:schemeClr val="lt1"/>
                </a:solidFill>
              </a:defRPr>
            </a:lvl4pPr>
            <a:lvl5pPr lvl="4" algn="l">
              <a:lnSpc>
                <a:spcPct val="100000"/>
              </a:lnSpc>
              <a:spcBef>
                <a:spcPts val="0"/>
              </a:spcBef>
              <a:spcAft>
                <a:spcPts val="0"/>
              </a:spcAft>
              <a:buNone/>
              <a:defRPr b="1" sz="2800">
                <a:solidFill>
                  <a:schemeClr val="lt1"/>
                </a:solidFill>
              </a:defRPr>
            </a:lvl5pPr>
            <a:lvl6pPr lvl="5" algn="l">
              <a:lnSpc>
                <a:spcPct val="100000"/>
              </a:lnSpc>
              <a:spcBef>
                <a:spcPts val="0"/>
              </a:spcBef>
              <a:spcAft>
                <a:spcPts val="0"/>
              </a:spcAft>
              <a:buNone/>
              <a:defRPr b="1" sz="2800">
                <a:solidFill>
                  <a:schemeClr val="lt1"/>
                </a:solidFill>
              </a:defRPr>
            </a:lvl6pPr>
            <a:lvl7pPr lvl="6" algn="l">
              <a:lnSpc>
                <a:spcPct val="100000"/>
              </a:lnSpc>
              <a:spcBef>
                <a:spcPts val="0"/>
              </a:spcBef>
              <a:spcAft>
                <a:spcPts val="0"/>
              </a:spcAft>
              <a:buNone/>
              <a:defRPr b="1" sz="2800">
                <a:solidFill>
                  <a:schemeClr val="lt1"/>
                </a:solidFill>
              </a:defRPr>
            </a:lvl7pPr>
            <a:lvl8pPr lvl="7" algn="l">
              <a:lnSpc>
                <a:spcPct val="100000"/>
              </a:lnSpc>
              <a:spcBef>
                <a:spcPts val="0"/>
              </a:spcBef>
              <a:spcAft>
                <a:spcPts val="0"/>
              </a:spcAft>
              <a:buNone/>
              <a:defRPr b="1" sz="2800">
                <a:solidFill>
                  <a:schemeClr val="lt1"/>
                </a:solidFill>
              </a:defRPr>
            </a:lvl8pPr>
            <a:lvl9pPr lvl="8" algn="l">
              <a:lnSpc>
                <a:spcPct val="100000"/>
              </a:lnSpc>
              <a:spcBef>
                <a:spcPts val="0"/>
              </a:spcBef>
              <a:spcAft>
                <a:spcPts val="0"/>
              </a:spcAft>
              <a:buNone/>
              <a:defRPr b="1" sz="28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slide" Target="/ppt/slides/slide57.xml"/><Relationship Id="rId5" Type="http://schemas.openxmlformats.org/officeDocument/2006/relationships/slide" Target="/ppt/slides/slide58.xml"/><Relationship Id="rId6" Type="http://schemas.openxmlformats.org/officeDocument/2006/relationships/slide" Target="/ppt/slides/slide59.xml"/><Relationship Id="rId7" Type="http://schemas.openxmlformats.org/officeDocument/2006/relationships/slide" Target="/ppt/slides/slide60.xml"/><Relationship Id="rId8" Type="http://schemas.openxmlformats.org/officeDocument/2006/relationships/slide" Target="/ppt/slides/slide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slide" Target="/ppt/slides/slide57.xml"/><Relationship Id="rId5" Type="http://schemas.openxmlformats.org/officeDocument/2006/relationships/slide" Target="/ppt/slides/slide58.xml"/><Relationship Id="rId6" Type="http://schemas.openxmlformats.org/officeDocument/2006/relationships/slide" Target="/ppt/slides/slide59.xml"/><Relationship Id="rId7" Type="http://schemas.openxmlformats.org/officeDocument/2006/relationships/slide" Target="/ppt/slides/slide60.xml"/><Relationship Id="rId8" Type="http://schemas.openxmlformats.org/officeDocument/2006/relationships/slide" Target="/ppt/slides/slide6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slide" Target="/ppt/slides/slide47.xml"/><Relationship Id="rId5" Type="http://schemas.openxmlformats.org/officeDocument/2006/relationships/slide" Target="/ppt/slides/slide58.xml"/><Relationship Id="rId6" Type="http://schemas.openxmlformats.org/officeDocument/2006/relationships/slide" Target="/ppt/slides/slide59.xml"/><Relationship Id="rId7" Type="http://schemas.openxmlformats.org/officeDocument/2006/relationships/slide" Target="/ppt/slides/slide60.xml"/><Relationship Id="rId8" Type="http://schemas.openxmlformats.org/officeDocument/2006/relationships/slide" Target="/ppt/slides/slide6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slide" Target="/ppt/slides/slide47.xml"/><Relationship Id="rId5" Type="http://schemas.openxmlformats.org/officeDocument/2006/relationships/slide" Target="/ppt/slides/slide57.xml"/><Relationship Id="rId6" Type="http://schemas.openxmlformats.org/officeDocument/2006/relationships/slide" Target="/ppt/slides/slide59.xml"/><Relationship Id="rId7" Type="http://schemas.openxmlformats.org/officeDocument/2006/relationships/slide" Target="/ppt/slides/slide60.xml"/><Relationship Id="rId8" Type="http://schemas.openxmlformats.org/officeDocument/2006/relationships/slide" Target="/ppt/slides/slide6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slide" Target="/ppt/slides/slide47.xml"/><Relationship Id="rId5" Type="http://schemas.openxmlformats.org/officeDocument/2006/relationships/slide" Target="/ppt/slides/slide57.xml"/><Relationship Id="rId6" Type="http://schemas.openxmlformats.org/officeDocument/2006/relationships/slide" Target="/ppt/slides/slide58.xml"/><Relationship Id="rId7" Type="http://schemas.openxmlformats.org/officeDocument/2006/relationships/slide" Target="/ppt/slides/slide60.xml"/><Relationship Id="rId8" Type="http://schemas.openxmlformats.org/officeDocument/2006/relationships/slide" Target="/ppt/slides/slide6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slide" Target="/ppt/slides/slide47.xml"/><Relationship Id="rId5" Type="http://schemas.openxmlformats.org/officeDocument/2006/relationships/slide" Target="/ppt/slides/slide57.xml"/><Relationship Id="rId6" Type="http://schemas.openxmlformats.org/officeDocument/2006/relationships/slide" Target="/ppt/slides/slide58.xml"/><Relationship Id="rId7" Type="http://schemas.openxmlformats.org/officeDocument/2006/relationships/slide" Target="/ppt/slides/slide59.xml"/><Relationship Id="rId8" Type="http://schemas.openxmlformats.org/officeDocument/2006/relationships/slide" Target="/ppt/slides/slide6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slide" Target="/ppt/slides/slide47.xml"/><Relationship Id="rId5" Type="http://schemas.openxmlformats.org/officeDocument/2006/relationships/slide" Target="/ppt/slides/slide57.xml"/><Relationship Id="rId6" Type="http://schemas.openxmlformats.org/officeDocument/2006/relationships/slide" Target="/ppt/slides/slide58.xml"/><Relationship Id="rId7" Type="http://schemas.openxmlformats.org/officeDocument/2006/relationships/slide" Target="/ppt/slides/slide59.xml"/><Relationship Id="rId8" Type="http://schemas.openxmlformats.org/officeDocument/2006/relationships/slide" Target="/ppt/slid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5"/>
          <p:cNvSpPr txBox="1"/>
          <p:nvPr>
            <p:ph type="ctrTitle"/>
          </p:nvPr>
        </p:nvSpPr>
        <p:spPr>
          <a:xfrm>
            <a:off x="992425" y="1828800"/>
            <a:ext cx="4092300" cy="136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a:t>Decisiones</a:t>
            </a:r>
            <a:r>
              <a:rPr lang="es"/>
              <a:t> Basadas en Datos</a:t>
            </a:r>
            <a:endParaRPr/>
          </a:p>
        </p:txBody>
      </p:sp>
      <p:sp>
        <p:nvSpPr>
          <p:cNvPr id="197" name="Google Shape;197;p15"/>
          <p:cNvSpPr txBox="1"/>
          <p:nvPr>
            <p:ph idx="1" type="subTitle"/>
          </p:nvPr>
        </p:nvSpPr>
        <p:spPr>
          <a:xfrm>
            <a:off x="992425" y="3191325"/>
            <a:ext cx="2939100" cy="174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300"/>
              <a:t>Grupo Nº3:</a:t>
            </a:r>
            <a:endParaRPr sz="1300"/>
          </a:p>
          <a:p>
            <a:pPr indent="-311150" lvl="0" marL="457200" rtl="0" algn="l">
              <a:spcBef>
                <a:spcPts val="1000"/>
              </a:spcBef>
              <a:spcAft>
                <a:spcPts val="0"/>
              </a:spcAft>
              <a:buSzPts val="1300"/>
              <a:buChar char="●"/>
            </a:pPr>
            <a:r>
              <a:rPr lang="es" sz="1300"/>
              <a:t>Ernesto Beruti</a:t>
            </a:r>
            <a:endParaRPr sz="1300"/>
          </a:p>
          <a:p>
            <a:pPr indent="-311150" lvl="0" marL="457200" rtl="0" algn="l">
              <a:spcBef>
                <a:spcPts val="0"/>
              </a:spcBef>
              <a:spcAft>
                <a:spcPts val="0"/>
              </a:spcAft>
              <a:buSzPts val="1300"/>
              <a:buChar char="●"/>
            </a:pPr>
            <a:r>
              <a:rPr lang="es" sz="1300"/>
              <a:t>Alberto Martinez</a:t>
            </a:r>
            <a:endParaRPr sz="1300"/>
          </a:p>
          <a:p>
            <a:pPr indent="-311150" lvl="0" marL="457200" rtl="0" algn="l">
              <a:spcBef>
                <a:spcPts val="0"/>
              </a:spcBef>
              <a:spcAft>
                <a:spcPts val="0"/>
              </a:spcAft>
              <a:buSzPts val="1300"/>
              <a:buChar char="●"/>
            </a:pPr>
            <a:r>
              <a:rPr lang="es" sz="1300"/>
              <a:t>Ignacio Paola</a:t>
            </a:r>
            <a:endParaRPr sz="1300"/>
          </a:p>
          <a:p>
            <a:pPr indent="-311150" lvl="0" marL="457200" rtl="0" algn="l">
              <a:spcBef>
                <a:spcPts val="0"/>
              </a:spcBef>
              <a:spcAft>
                <a:spcPts val="0"/>
              </a:spcAft>
              <a:buSzPts val="1300"/>
              <a:buChar char="●"/>
            </a:pPr>
            <a:r>
              <a:rPr lang="es" sz="1300"/>
              <a:t>Gonzalo Pizarro</a:t>
            </a:r>
            <a:endParaRPr sz="1300"/>
          </a:p>
          <a:p>
            <a:pPr indent="-311150" lvl="0" marL="457200" rtl="0" algn="l">
              <a:spcBef>
                <a:spcPts val="0"/>
              </a:spcBef>
              <a:spcAft>
                <a:spcPts val="0"/>
              </a:spcAft>
              <a:buSzPts val="1300"/>
              <a:buChar char="●"/>
            </a:pPr>
            <a:r>
              <a:rPr lang="es" sz="1300"/>
              <a:t>Matías Rivolta</a:t>
            </a:r>
            <a:endParaRPr sz="1300"/>
          </a:p>
          <a:p>
            <a:pPr indent="-311150" lvl="0" marL="457200" rtl="0" algn="l">
              <a:spcBef>
                <a:spcPts val="0"/>
              </a:spcBef>
              <a:spcAft>
                <a:spcPts val="0"/>
              </a:spcAft>
              <a:buSzPts val="1300"/>
              <a:buChar char="●"/>
            </a:pPr>
            <a:r>
              <a:rPr lang="es" sz="1300"/>
              <a:t>Juan Cruz Rolón Varela</a:t>
            </a:r>
            <a:endParaRPr sz="1300"/>
          </a:p>
          <a:p>
            <a:pPr indent="0" lvl="0" marL="0" rtl="0" algn="l">
              <a:spcBef>
                <a:spcPts val="0"/>
              </a:spcBef>
              <a:spcAft>
                <a:spcPts val="0"/>
              </a:spcAft>
              <a:buNone/>
            </a:pPr>
            <a:r>
              <a:rPr lang="es" sz="1400"/>
              <a:t> </a:t>
            </a:r>
            <a:endParaRPr sz="1400"/>
          </a:p>
        </p:txBody>
      </p:sp>
      <p:pic>
        <p:nvPicPr>
          <p:cNvPr id="198" name="Google Shape;198;p15"/>
          <p:cNvPicPr preferRelativeResize="0"/>
          <p:nvPr/>
        </p:nvPicPr>
        <p:blipFill rotWithShape="1">
          <a:blip r:embed="rId3">
            <a:alphaModFix/>
          </a:blip>
          <a:srcRect b="25868" l="0" r="0" t="23398"/>
          <a:stretch/>
        </p:blipFill>
        <p:spPr>
          <a:xfrm>
            <a:off x="954975" y="1444525"/>
            <a:ext cx="1473225" cy="582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4"/>
          <p:cNvSpPr/>
          <p:nvPr/>
        </p:nvSpPr>
        <p:spPr>
          <a:xfrm>
            <a:off x="1360725" y="997325"/>
            <a:ext cx="6606600" cy="3989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24"/>
          <p:cNvPicPr preferRelativeResize="0"/>
          <p:nvPr/>
        </p:nvPicPr>
        <p:blipFill rotWithShape="1">
          <a:blip r:embed="rId3">
            <a:alphaModFix/>
          </a:blip>
          <a:srcRect b="67716" l="306" r="72607" t="0"/>
          <a:stretch/>
        </p:blipFill>
        <p:spPr>
          <a:xfrm>
            <a:off x="1372550" y="996375"/>
            <a:ext cx="6586125" cy="3989401"/>
          </a:xfrm>
          <a:prstGeom prst="rect">
            <a:avLst/>
          </a:prstGeom>
          <a:noFill/>
          <a:ln>
            <a:noFill/>
          </a:ln>
        </p:spPr>
      </p:pic>
      <p:sp>
        <p:nvSpPr>
          <p:cNvPr id="322" name="Google Shape;322;p24"/>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Construcción</a:t>
            </a:r>
            <a:r>
              <a:rPr b="1" lang="es" sz="2800">
                <a:solidFill>
                  <a:srgbClr val="434343"/>
                </a:solidFill>
                <a:latin typeface="Montserrat"/>
                <a:ea typeface="Montserrat"/>
                <a:cs typeface="Montserrat"/>
                <a:sym typeface="Montserrat"/>
              </a:rPr>
              <a:t> del Dataset </a:t>
            </a:r>
            <a:endParaRPr b="1" sz="2800">
              <a:solidFill>
                <a:srgbClr val="434343"/>
              </a:solidFill>
              <a:latin typeface="Montserrat"/>
              <a:ea typeface="Montserrat"/>
              <a:cs typeface="Montserrat"/>
              <a:sym typeface="Montserrat"/>
            </a:endParaRPr>
          </a:p>
        </p:txBody>
      </p:sp>
      <p:cxnSp>
        <p:nvCxnSpPr>
          <p:cNvPr id="324" name="Google Shape;324;p24"/>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325" name="Google Shape;325;p24"/>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326" name="Google Shape;326;p24"/>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327" name="Google Shape;327;p24"/>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328" name="Google Shape;328;p24"/>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329" name="Google Shape;329;p24"/>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330" name="Google Shape;330;p24"/>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24"/>
          <p:cNvPicPr preferRelativeResize="0"/>
          <p:nvPr/>
        </p:nvPicPr>
        <p:blipFill rotWithShape="1">
          <a:blip r:embed="rId3">
            <a:alphaModFix/>
          </a:blip>
          <a:srcRect b="40767" l="35002" r="56686" t="41187"/>
          <a:stretch/>
        </p:blipFill>
        <p:spPr>
          <a:xfrm>
            <a:off x="3664325" y="2633375"/>
            <a:ext cx="549075" cy="717174"/>
          </a:xfrm>
          <a:prstGeom prst="rect">
            <a:avLst/>
          </a:prstGeom>
          <a:noFill/>
          <a:ln>
            <a:noFill/>
          </a:ln>
        </p:spPr>
      </p:pic>
      <p:pic>
        <p:nvPicPr>
          <p:cNvPr id="332" name="Google Shape;332;p24"/>
          <p:cNvPicPr preferRelativeResize="0"/>
          <p:nvPr/>
        </p:nvPicPr>
        <p:blipFill>
          <a:blip r:embed="rId4">
            <a:alphaModFix/>
          </a:blip>
          <a:stretch>
            <a:fillRect/>
          </a:stretch>
        </p:blipFill>
        <p:spPr>
          <a:xfrm>
            <a:off x="7462350" y="178527"/>
            <a:ext cx="1603225" cy="481100"/>
          </a:xfrm>
          <a:prstGeom prst="rect">
            <a:avLst/>
          </a:prstGeom>
          <a:noFill/>
          <a:ln>
            <a:noFill/>
          </a:ln>
        </p:spPr>
      </p:pic>
      <p:pic>
        <p:nvPicPr>
          <p:cNvPr id="333" name="Google Shape;333;p24"/>
          <p:cNvPicPr preferRelativeResize="0"/>
          <p:nvPr/>
        </p:nvPicPr>
        <p:blipFill rotWithShape="1">
          <a:blip r:embed="rId3">
            <a:alphaModFix/>
          </a:blip>
          <a:srcRect b="40765" l="32285" r="53636" t="54159"/>
          <a:stretch/>
        </p:blipFill>
        <p:spPr>
          <a:xfrm>
            <a:off x="3485025" y="3148850"/>
            <a:ext cx="930099" cy="201700"/>
          </a:xfrm>
          <a:prstGeom prst="rect">
            <a:avLst/>
          </a:prstGeom>
          <a:noFill/>
          <a:ln>
            <a:noFill/>
          </a:ln>
        </p:spPr>
      </p:pic>
      <p:pic>
        <p:nvPicPr>
          <p:cNvPr id="334" name="Google Shape;334;p24"/>
          <p:cNvPicPr preferRelativeResize="0"/>
          <p:nvPr/>
        </p:nvPicPr>
        <p:blipFill rotWithShape="1">
          <a:blip r:embed="rId3">
            <a:alphaModFix/>
          </a:blip>
          <a:srcRect b="40764" l="0" r="32171" t="41190"/>
          <a:stretch/>
        </p:blipFill>
        <p:spPr>
          <a:xfrm>
            <a:off x="1351975" y="2633375"/>
            <a:ext cx="4481274" cy="717174"/>
          </a:xfrm>
          <a:prstGeom prst="rect">
            <a:avLst/>
          </a:prstGeom>
          <a:noFill/>
          <a:ln>
            <a:noFill/>
          </a:ln>
        </p:spPr>
      </p:pic>
      <p:pic>
        <p:nvPicPr>
          <p:cNvPr id="335" name="Google Shape;335;p24"/>
          <p:cNvPicPr preferRelativeResize="0"/>
          <p:nvPr/>
        </p:nvPicPr>
        <p:blipFill rotWithShape="1">
          <a:blip r:embed="rId3">
            <a:alphaModFix/>
          </a:blip>
          <a:srcRect b="40765" l="48738" r="26503" t="54159"/>
          <a:stretch/>
        </p:blipFill>
        <p:spPr>
          <a:xfrm>
            <a:off x="4571999" y="3148850"/>
            <a:ext cx="1635674" cy="201700"/>
          </a:xfrm>
          <a:prstGeom prst="rect">
            <a:avLst/>
          </a:prstGeom>
          <a:noFill/>
          <a:ln>
            <a:noFill/>
          </a:ln>
        </p:spPr>
      </p:pic>
      <p:pic>
        <p:nvPicPr>
          <p:cNvPr id="336" name="Google Shape;336;p24"/>
          <p:cNvPicPr preferRelativeResize="0"/>
          <p:nvPr/>
        </p:nvPicPr>
        <p:blipFill rotWithShape="1">
          <a:blip r:embed="rId3">
            <a:alphaModFix/>
          </a:blip>
          <a:srcRect b="41765" l="306" r="50220" t="0"/>
          <a:stretch/>
        </p:blipFill>
        <p:spPr>
          <a:xfrm>
            <a:off x="1372552" y="996375"/>
            <a:ext cx="3268426" cy="2314376"/>
          </a:xfrm>
          <a:prstGeom prst="rect">
            <a:avLst/>
          </a:prstGeom>
          <a:noFill/>
          <a:ln>
            <a:noFill/>
          </a:ln>
        </p:spPr>
      </p:pic>
      <p:pic>
        <p:nvPicPr>
          <p:cNvPr id="337" name="Google Shape;337;p24"/>
          <p:cNvPicPr preferRelativeResize="0"/>
          <p:nvPr/>
        </p:nvPicPr>
        <p:blipFill rotWithShape="1">
          <a:blip r:embed="rId3">
            <a:alphaModFix/>
          </a:blip>
          <a:srcRect b="0" l="202" r="56690" t="58232"/>
          <a:stretch/>
        </p:blipFill>
        <p:spPr>
          <a:xfrm>
            <a:off x="1372550" y="3310750"/>
            <a:ext cx="2840851" cy="1659951"/>
          </a:xfrm>
          <a:prstGeom prst="rect">
            <a:avLst/>
          </a:prstGeom>
          <a:noFill/>
          <a:ln>
            <a:noFill/>
          </a:ln>
        </p:spPr>
      </p:pic>
      <p:pic>
        <p:nvPicPr>
          <p:cNvPr id="338" name="Google Shape;338;p24"/>
          <p:cNvPicPr preferRelativeResize="0"/>
          <p:nvPr/>
        </p:nvPicPr>
        <p:blipFill rotWithShape="1">
          <a:blip r:embed="rId3">
            <a:alphaModFix/>
          </a:blip>
          <a:srcRect b="0" l="29202" r="32915" t="89152"/>
          <a:stretch/>
        </p:blipFill>
        <p:spPr>
          <a:xfrm>
            <a:off x="3281200" y="4539600"/>
            <a:ext cx="2502774" cy="431100"/>
          </a:xfrm>
          <a:prstGeom prst="rect">
            <a:avLst/>
          </a:prstGeom>
          <a:noFill/>
          <a:ln>
            <a:noFill/>
          </a:ln>
        </p:spPr>
      </p:pic>
      <p:pic>
        <p:nvPicPr>
          <p:cNvPr id="339" name="Google Shape;339;p24"/>
          <p:cNvPicPr preferRelativeResize="0"/>
          <p:nvPr/>
        </p:nvPicPr>
        <p:blipFill rotWithShape="1">
          <a:blip r:embed="rId3">
            <a:alphaModFix/>
          </a:blip>
          <a:srcRect b="41766" l="67083" r="0" t="39639"/>
          <a:stretch/>
        </p:blipFill>
        <p:spPr>
          <a:xfrm>
            <a:off x="5783975" y="2571750"/>
            <a:ext cx="2174701" cy="739000"/>
          </a:xfrm>
          <a:prstGeom prst="rect">
            <a:avLst/>
          </a:prstGeom>
          <a:noFill/>
          <a:ln>
            <a:noFill/>
          </a:ln>
        </p:spPr>
      </p:pic>
      <p:pic>
        <p:nvPicPr>
          <p:cNvPr id="340" name="Google Shape;340;p24"/>
          <p:cNvPicPr preferRelativeResize="0"/>
          <p:nvPr/>
        </p:nvPicPr>
        <p:blipFill rotWithShape="1">
          <a:blip r:embed="rId3">
            <a:alphaModFix/>
          </a:blip>
          <a:srcRect b="58232" l="49784" r="0" t="0"/>
          <a:stretch/>
        </p:blipFill>
        <p:spPr>
          <a:xfrm>
            <a:off x="4640975" y="996375"/>
            <a:ext cx="3317699" cy="1659951"/>
          </a:xfrm>
          <a:prstGeom prst="rect">
            <a:avLst/>
          </a:prstGeom>
          <a:noFill/>
          <a:ln>
            <a:noFill/>
          </a:ln>
        </p:spPr>
      </p:pic>
      <p:pic>
        <p:nvPicPr>
          <p:cNvPr id="341" name="Google Shape;341;p24"/>
          <p:cNvPicPr preferRelativeResize="0"/>
          <p:nvPr/>
        </p:nvPicPr>
        <p:blipFill rotWithShape="1">
          <a:blip r:embed="rId3">
            <a:alphaModFix/>
          </a:blip>
          <a:srcRect b="0" l="43310" r="0" t="58232"/>
          <a:stretch/>
        </p:blipFill>
        <p:spPr>
          <a:xfrm>
            <a:off x="4213400" y="3310750"/>
            <a:ext cx="3745274" cy="1659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5"/>
          <p:cNvSpPr txBox="1"/>
          <p:nvPr>
            <p:ph idx="1" type="body"/>
          </p:nvPr>
        </p:nvSpPr>
        <p:spPr>
          <a:xfrm>
            <a:off x="431650" y="1006500"/>
            <a:ext cx="8445000" cy="35625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None/>
            </a:pPr>
            <a:r>
              <a:rPr lang="es" sz="1300">
                <a:latin typeface="Montserrat"/>
                <a:ea typeface="Montserrat"/>
                <a:cs typeface="Montserrat"/>
                <a:sym typeface="Montserrat"/>
              </a:rPr>
              <a:t>Durante esta etapa del proceso buscamos esclarecer aquellos detalles ocultos en la base de datos. Para proporcionar una clara imágen de los mismos y dar comienzo a los procesos de preparación previos al </a:t>
            </a:r>
            <a:r>
              <a:rPr b="1" i="1" lang="es" sz="1300">
                <a:latin typeface="Montserrat"/>
                <a:ea typeface="Montserrat"/>
                <a:cs typeface="Montserrat"/>
                <a:sym typeface="Montserrat"/>
              </a:rPr>
              <a:t>Modelo Predictivo</a:t>
            </a:r>
            <a:r>
              <a:rPr lang="es" sz="1300">
                <a:latin typeface="Montserrat"/>
                <a:ea typeface="Montserrat"/>
                <a:cs typeface="Montserrat"/>
                <a:sym typeface="Montserrat"/>
              </a:rPr>
              <a:t> y al </a:t>
            </a:r>
            <a:r>
              <a:rPr b="1" i="1" lang="es" sz="1300">
                <a:latin typeface="Montserrat"/>
                <a:ea typeface="Montserrat"/>
                <a:cs typeface="Montserrat"/>
                <a:sym typeface="Montserrat"/>
              </a:rPr>
              <a:t>Sentiment Analysis.</a:t>
            </a:r>
            <a:endParaRPr b="1" i="1" sz="1300">
              <a:latin typeface="Montserrat"/>
              <a:ea typeface="Montserrat"/>
              <a:cs typeface="Montserrat"/>
              <a:sym typeface="Montserrat"/>
            </a:endParaRPr>
          </a:p>
          <a:p>
            <a:pPr indent="0" lvl="0" marL="0" rtl="0" algn="l">
              <a:spcBef>
                <a:spcPts val="1100"/>
              </a:spcBef>
              <a:spcAft>
                <a:spcPts val="0"/>
              </a:spcAft>
              <a:buNone/>
            </a:pPr>
            <a:r>
              <a:rPr lang="es" sz="1300">
                <a:latin typeface="Montserrat"/>
                <a:ea typeface="Montserrat"/>
                <a:cs typeface="Montserrat"/>
                <a:sym typeface="Montserrat"/>
              </a:rPr>
              <a:t>Nos proponemos responder:</a:t>
            </a:r>
            <a:endParaRPr sz="1300">
              <a:latin typeface="Montserrat"/>
              <a:ea typeface="Montserrat"/>
              <a:cs typeface="Montserrat"/>
              <a:sym typeface="Montserrat"/>
            </a:endParaRPr>
          </a:p>
          <a:p>
            <a:pPr indent="0" lvl="0" marL="457200" rtl="0" algn="l">
              <a:spcBef>
                <a:spcPts val="500"/>
              </a:spcBef>
              <a:spcAft>
                <a:spcPts val="1200"/>
              </a:spcAft>
              <a:buNone/>
            </a:pPr>
            <a:r>
              <a:t/>
            </a:r>
            <a:endParaRPr sz="1300">
              <a:latin typeface="Montserrat"/>
              <a:ea typeface="Montserrat"/>
              <a:cs typeface="Montserrat"/>
              <a:sym typeface="Montserrat"/>
            </a:endParaRPr>
          </a:p>
        </p:txBody>
      </p:sp>
      <p:sp>
        <p:nvSpPr>
          <p:cNvPr id="347" name="Google Shape;347;p25"/>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Análisis Exploratorio</a:t>
            </a:r>
            <a:endParaRPr b="1" sz="2800">
              <a:solidFill>
                <a:srgbClr val="434343"/>
              </a:solidFill>
              <a:latin typeface="Montserrat"/>
              <a:ea typeface="Montserrat"/>
              <a:cs typeface="Montserrat"/>
              <a:sym typeface="Montserrat"/>
            </a:endParaRPr>
          </a:p>
        </p:txBody>
      </p:sp>
      <p:cxnSp>
        <p:nvCxnSpPr>
          <p:cNvPr id="349" name="Google Shape;349;p25"/>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350" name="Google Shape;350;p25"/>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351" name="Google Shape;351;p25"/>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352" name="Google Shape;352;p25"/>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353" name="Google Shape;353;p25"/>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354" name="Google Shape;354;p25"/>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355" name="Google Shape;355;p25"/>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356" name="Google Shape;356;p25"/>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3433500" y="2772713"/>
            <a:ext cx="2429100" cy="15999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Tipos de items.</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Clasificación de items.</a:t>
            </a:r>
            <a:endParaRPr b="1">
              <a:solidFill>
                <a:schemeClr val="lt1"/>
              </a:solidFill>
              <a:latin typeface="Montserrat"/>
              <a:ea typeface="Montserrat"/>
              <a:cs typeface="Montserrat"/>
              <a:sym typeface="Montserrat"/>
            </a:endParaRPr>
          </a:p>
        </p:txBody>
      </p:sp>
      <p:sp>
        <p:nvSpPr>
          <p:cNvPr id="358" name="Google Shape;358;p25"/>
          <p:cNvSpPr/>
          <p:nvPr/>
        </p:nvSpPr>
        <p:spPr>
          <a:xfrm>
            <a:off x="433300" y="2773476"/>
            <a:ext cx="2429100" cy="1598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Valor promedio de las ventas.</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Valor promedio del envío.</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Cómo se distribuye</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359" name="Google Shape;359;p25"/>
          <p:cNvSpPr/>
          <p:nvPr/>
        </p:nvSpPr>
        <p:spPr>
          <a:xfrm>
            <a:off x="6433700" y="2773476"/>
            <a:ext cx="2429100" cy="1598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Influencia del Tiempo y Lugar en el que se dio lugar a la transacción.</a:t>
            </a:r>
            <a:endParaRPr b="1">
              <a:solidFill>
                <a:schemeClr val="lt1"/>
              </a:solidFill>
              <a:latin typeface="Montserrat"/>
              <a:ea typeface="Montserrat"/>
              <a:cs typeface="Montserrat"/>
              <a:sym typeface="Montserrat"/>
            </a:endParaRPr>
          </a:p>
        </p:txBody>
      </p:sp>
      <p:sp>
        <p:nvSpPr>
          <p:cNvPr id="360" name="Google Shape;360;p25"/>
          <p:cNvSpPr txBox="1"/>
          <p:nvPr/>
        </p:nvSpPr>
        <p:spPr>
          <a:xfrm>
            <a:off x="1073650" y="2270900"/>
            <a:ext cx="1148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s" sz="1500">
                <a:solidFill>
                  <a:schemeClr val="dk2"/>
                </a:solidFill>
                <a:latin typeface="Montserrat"/>
                <a:ea typeface="Montserrat"/>
                <a:cs typeface="Montserrat"/>
                <a:sym typeface="Montserrat"/>
              </a:rPr>
              <a:t>A</a:t>
            </a:r>
            <a:endParaRPr b="1" sz="1600"/>
          </a:p>
        </p:txBody>
      </p:sp>
      <p:sp>
        <p:nvSpPr>
          <p:cNvPr id="361" name="Google Shape;361;p25"/>
          <p:cNvSpPr txBox="1"/>
          <p:nvPr/>
        </p:nvSpPr>
        <p:spPr>
          <a:xfrm>
            <a:off x="4073850" y="2270900"/>
            <a:ext cx="1148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s" sz="1500">
                <a:solidFill>
                  <a:schemeClr val="dk2"/>
                </a:solidFill>
                <a:latin typeface="Montserrat"/>
                <a:ea typeface="Montserrat"/>
                <a:cs typeface="Montserrat"/>
                <a:sym typeface="Montserrat"/>
              </a:rPr>
              <a:t>B</a:t>
            </a:r>
            <a:endParaRPr b="1" sz="1600"/>
          </a:p>
        </p:txBody>
      </p:sp>
      <p:sp>
        <p:nvSpPr>
          <p:cNvPr id="362" name="Google Shape;362;p25"/>
          <p:cNvSpPr txBox="1"/>
          <p:nvPr/>
        </p:nvSpPr>
        <p:spPr>
          <a:xfrm>
            <a:off x="7074050" y="2270900"/>
            <a:ext cx="1148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s" sz="1500">
                <a:solidFill>
                  <a:schemeClr val="dk2"/>
                </a:solidFill>
                <a:latin typeface="Montserrat"/>
                <a:ea typeface="Montserrat"/>
                <a:cs typeface="Montserrat"/>
                <a:sym typeface="Montserrat"/>
              </a:rPr>
              <a:t>C</a:t>
            </a:r>
            <a:endParaRPr b="1" sz="1600"/>
          </a:p>
        </p:txBody>
      </p:sp>
      <p:sp>
        <p:nvSpPr>
          <p:cNvPr id="363" name="Google Shape;363;p25"/>
          <p:cNvSpPr/>
          <p:nvPr/>
        </p:nvSpPr>
        <p:spPr>
          <a:xfrm>
            <a:off x="1407250" y="2238050"/>
            <a:ext cx="481200" cy="4812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4407450" y="2238050"/>
            <a:ext cx="481200" cy="481200"/>
          </a:xfrm>
          <a:prstGeom prst="arc">
            <a:avLst>
              <a:gd fmla="val 2028065" name="adj1"/>
              <a:gd fmla="val 2006854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7407650" y="2238050"/>
            <a:ext cx="481200" cy="4812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ph idx="1" type="body"/>
          </p:nvPr>
        </p:nvSpPr>
        <p:spPr>
          <a:xfrm>
            <a:off x="431650" y="1006500"/>
            <a:ext cx="8445000" cy="356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300">
                <a:latin typeface="Montserrat"/>
                <a:ea typeface="Montserrat"/>
                <a:cs typeface="Montserrat"/>
                <a:sym typeface="Montserrat"/>
              </a:rPr>
              <a:t>Un total de </a:t>
            </a:r>
            <a:r>
              <a:rPr b="1" lang="es" sz="1300">
                <a:latin typeface="Montserrat"/>
                <a:ea typeface="Montserrat"/>
                <a:cs typeface="Montserrat"/>
                <a:sym typeface="Montserrat"/>
              </a:rPr>
              <a:t>99.441 pedidos registrados </a:t>
            </a:r>
            <a:r>
              <a:rPr lang="es" sz="1300">
                <a:latin typeface="Montserrat"/>
                <a:ea typeface="Montserrat"/>
                <a:cs typeface="Montserrat"/>
                <a:sym typeface="Montserrat"/>
              </a:rPr>
              <a:t>(98.410 con review realizada):</a:t>
            </a:r>
            <a:endParaRPr sz="1300">
              <a:latin typeface="Montserrat"/>
              <a:ea typeface="Montserrat"/>
              <a:cs typeface="Montserrat"/>
              <a:sym typeface="Montserrat"/>
            </a:endParaRPr>
          </a:p>
          <a:p>
            <a:pPr indent="-311150" lvl="0" marL="457200" rtl="0" algn="l">
              <a:lnSpc>
                <a:spcPct val="100000"/>
              </a:lnSpc>
              <a:spcBef>
                <a:spcPts val="1200"/>
              </a:spcBef>
              <a:spcAft>
                <a:spcPts val="0"/>
              </a:spcAft>
              <a:buSzPts val="1300"/>
              <a:buFont typeface="Montserrat"/>
              <a:buChar char="●"/>
            </a:pPr>
            <a:r>
              <a:rPr lang="es" sz="1300">
                <a:latin typeface="Montserrat"/>
                <a:ea typeface="Montserrat"/>
                <a:cs typeface="Montserrat"/>
                <a:sym typeface="Montserrat"/>
              </a:rPr>
              <a:t>97% de las mismas con condición de delivered.</a:t>
            </a:r>
            <a:endParaRPr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lang="es" sz="1300">
                <a:latin typeface="Montserrat"/>
                <a:ea typeface="Montserrat"/>
                <a:cs typeface="Montserrat"/>
                <a:sym typeface="Montserrat"/>
              </a:rPr>
              <a:t>1% en tránsito.</a:t>
            </a:r>
            <a:endParaRPr sz="1300">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latin typeface="Montserrat"/>
              <a:ea typeface="Montserrat"/>
              <a:cs typeface="Montserrat"/>
              <a:sym typeface="Montserrat"/>
            </a:endParaRPr>
          </a:p>
          <a:p>
            <a:pPr indent="0" lvl="0" marL="0" rtl="0" algn="l">
              <a:lnSpc>
                <a:spcPct val="100000"/>
              </a:lnSpc>
              <a:spcBef>
                <a:spcPts val="0"/>
              </a:spcBef>
              <a:spcAft>
                <a:spcPts val="0"/>
              </a:spcAft>
              <a:buNone/>
            </a:pPr>
            <a:r>
              <a:rPr lang="es" sz="1300">
                <a:latin typeface="Montserrat"/>
                <a:ea typeface="Montserrat"/>
                <a:cs typeface="Montserrat"/>
                <a:sym typeface="Montserrat"/>
              </a:rPr>
              <a:t>El valor de los pedidos va </a:t>
            </a:r>
            <a:r>
              <a:rPr b="1" lang="es" sz="1300">
                <a:latin typeface="Montserrat"/>
                <a:ea typeface="Montserrat"/>
                <a:cs typeface="Montserrat"/>
                <a:sym typeface="Montserrat"/>
              </a:rPr>
              <a:t>desde 0 BRL hasta 13.664 BRL</a:t>
            </a:r>
            <a:r>
              <a:rPr lang="es" sz="1300">
                <a:latin typeface="Montserrat"/>
                <a:ea typeface="Montserrat"/>
                <a:cs typeface="Montserrat"/>
                <a:sym typeface="Montserrat"/>
              </a:rPr>
              <a:t>:</a:t>
            </a:r>
            <a:endParaRPr sz="1300">
              <a:latin typeface="Montserrat"/>
              <a:ea typeface="Montserrat"/>
              <a:cs typeface="Montserrat"/>
              <a:sym typeface="Montserrat"/>
            </a:endParaRPr>
          </a:p>
          <a:p>
            <a:pPr indent="-311150" lvl="0" marL="457200" rtl="0" algn="l">
              <a:lnSpc>
                <a:spcPct val="100000"/>
              </a:lnSpc>
              <a:spcBef>
                <a:spcPts val="1000"/>
              </a:spcBef>
              <a:spcAft>
                <a:spcPts val="0"/>
              </a:spcAft>
              <a:buSzPts val="1300"/>
              <a:buFont typeface="Montserrat"/>
              <a:buChar char="●"/>
            </a:pPr>
            <a:r>
              <a:rPr lang="es" sz="1300">
                <a:latin typeface="Montserrat"/>
                <a:ea typeface="Montserrat"/>
                <a:cs typeface="Montserrat"/>
                <a:sym typeface="Montserrat"/>
              </a:rPr>
              <a:t>Valor medio de 178 BRL.</a:t>
            </a:r>
            <a:endParaRPr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lang="es" sz="1300">
                <a:latin typeface="Montserrat"/>
                <a:ea typeface="Montserrat"/>
                <a:cs typeface="Montserrat"/>
                <a:sym typeface="Montserrat"/>
              </a:rPr>
              <a:t>Valor mediano de 108 BRL.</a:t>
            </a:r>
            <a:endParaRPr sz="1300">
              <a:latin typeface="Montserrat"/>
              <a:ea typeface="Montserrat"/>
              <a:cs typeface="Montserrat"/>
              <a:sym typeface="Montserrat"/>
            </a:endParaRPr>
          </a:p>
          <a:p>
            <a:pPr indent="0" lvl="0" marL="0" rtl="0" algn="l">
              <a:lnSpc>
                <a:spcPct val="100000"/>
              </a:lnSpc>
              <a:spcBef>
                <a:spcPts val="1000"/>
              </a:spcBef>
              <a:spcAft>
                <a:spcPts val="0"/>
              </a:spcAft>
              <a:buNone/>
            </a:pPr>
            <a:r>
              <a:rPr b="1" lang="es" sz="1300">
                <a:latin typeface="Montserrat"/>
                <a:ea typeface="Montserrat"/>
                <a:cs typeface="Montserrat"/>
                <a:sym typeface="Montserrat"/>
              </a:rPr>
              <a:t>85.739 pedidos tienen 1 item</a:t>
            </a:r>
            <a:r>
              <a:rPr lang="es" sz="1300">
                <a:latin typeface="Montserrat"/>
                <a:ea typeface="Montserrat"/>
                <a:cs typeface="Montserrat"/>
                <a:sym typeface="Montserrat"/>
              </a:rPr>
              <a:t>, mientras que 13.702 cuentan con más de uno.</a:t>
            </a:r>
            <a:endParaRPr sz="1300">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latin typeface="Montserrat"/>
              <a:ea typeface="Montserrat"/>
              <a:cs typeface="Montserrat"/>
              <a:sym typeface="Montserrat"/>
            </a:endParaRPr>
          </a:p>
        </p:txBody>
      </p:sp>
      <p:sp>
        <p:nvSpPr>
          <p:cNvPr id="371" name="Google Shape;371;p26"/>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Valor del Item</a:t>
            </a:r>
            <a:endParaRPr b="1" sz="2800">
              <a:solidFill>
                <a:srgbClr val="434343"/>
              </a:solidFill>
              <a:latin typeface="Montserrat"/>
              <a:ea typeface="Montserrat"/>
              <a:cs typeface="Montserrat"/>
              <a:sym typeface="Montserrat"/>
            </a:endParaRPr>
          </a:p>
        </p:txBody>
      </p:sp>
      <p:cxnSp>
        <p:nvCxnSpPr>
          <p:cNvPr id="373" name="Google Shape;373;p26"/>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374" name="Google Shape;374;p26"/>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375" name="Google Shape;375;p26"/>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376" name="Google Shape;376;p26"/>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377" name="Google Shape;377;p26"/>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378" name="Google Shape;378;p26"/>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379" name="Google Shape;379;p26"/>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380" name="Google Shape;380;p26"/>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7"/>
          <p:cNvSpPr/>
          <p:nvPr/>
        </p:nvSpPr>
        <p:spPr>
          <a:xfrm>
            <a:off x="5596750" y="0"/>
            <a:ext cx="35472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Clr>
                <a:schemeClr val="dk1"/>
              </a:buClr>
              <a:buFont typeface="Arial"/>
              <a:buNone/>
            </a:pPr>
            <a:r>
              <a:rPr b="1" lang="es" sz="2800">
                <a:solidFill>
                  <a:srgbClr val="434343"/>
                </a:solidFill>
                <a:latin typeface="Montserrat"/>
                <a:ea typeface="Montserrat"/>
                <a:cs typeface="Montserrat"/>
                <a:sym typeface="Montserrat"/>
              </a:rPr>
              <a:t>Valor del Envío</a:t>
            </a:r>
            <a:endParaRPr b="1" sz="2800">
              <a:solidFill>
                <a:srgbClr val="434343"/>
              </a:solidFill>
              <a:latin typeface="Montserrat"/>
              <a:ea typeface="Montserrat"/>
              <a:cs typeface="Montserrat"/>
              <a:sym typeface="Montserrat"/>
            </a:endParaRPr>
          </a:p>
        </p:txBody>
      </p:sp>
      <p:cxnSp>
        <p:nvCxnSpPr>
          <p:cNvPr id="388" name="Google Shape;388;p27"/>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389" name="Google Shape;389;p27"/>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390" name="Google Shape;390;p27"/>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391" name="Google Shape;391;p27"/>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392" name="Google Shape;392;p27"/>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393" name="Google Shape;393;p27"/>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pic>
        <p:nvPicPr>
          <p:cNvPr id="394" name="Google Shape;394;p27"/>
          <p:cNvPicPr preferRelativeResize="0"/>
          <p:nvPr/>
        </p:nvPicPr>
        <p:blipFill>
          <a:blip r:embed="rId4">
            <a:alphaModFix/>
          </a:blip>
          <a:stretch>
            <a:fillRect/>
          </a:stretch>
        </p:blipFill>
        <p:spPr>
          <a:xfrm>
            <a:off x="383475" y="1331700"/>
            <a:ext cx="5112225" cy="3126267"/>
          </a:xfrm>
          <a:prstGeom prst="rect">
            <a:avLst/>
          </a:prstGeom>
          <a:noFill/>
          <a:ln>
            <a:noFill/>
          </a:ln>
        </p:spPr>
      </p:pic>
      <p:sp>
        <p:nvSpPr>
          <p:cNvPr id="395" name="Google Shape;395;p27"/>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27"/>
          <p:cNvCxnSpPr/>
          <p:nvPr/>
        </p:nvCxnSpPr>
        <p:spPr>
          <a:xfrm flipH="1" rot="10800000">
            <a:off x="432825" y="827700"/>
            <a:ext cx="5075400" cy="300"/>
          </a:xfrm>
          <a:prstGeom prst="straightConnector1">
            <a:avLst/>
          </a:prstGeom>
          <a:noFill/>
          <a:ln cap="flat" cmpd="sng" w="9525">
            <a:solidFill>
              <a:srgbClr val="666666"/>
            </a:solidFill>
            <a:prstDash val="dot"/>
            <a:round/>
            <a:headEnd len="med" w="med" type="none"/>
            <a:tailEnd len="med" w="med" type="none"/>
          </a:ln>
        </p:spPr>
      </p:cxnSp>
      <p:sp>
        <p:nvSpPr>
          <p:cNvPr id="397" name="Google Shape;397;p27"/>
          <p:cNvSpPr txBox="1"/>
          <p:nvPr>
            <p:ph idx="1" type="body"/>
          </p:nvPr>
        </p:nvSpPr>
        <p:spPr>
          <a:xfrm>
            <a:off x="5744575" y="1681938"/>
            <a:ext cx="3281400" cy="24258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Generalmente, el precio del traslado del item varía entre:</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None/>
            </a:pPr>
            <a:r>
              <a:rPr lang="es" sz="1300">
                <a:solidFill>
                  <a:schemeClr val="lt1"/>
                </a:solidFill>
                <a:latin typeface="Montserrat"/>
                <a:ea typeface="Montserrat"/>
                <a:cs typeface="Montserrat"/>
                <a:sym typeface="Montserrat"/>
              </a:rPr>
              <a:t>10 BRL - 20 BRL</a:t>
            </a:r>
            <a:endParaRPr sz="13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Con el valor más recurrente siendo 15 BRL.</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Con outliers, que podrían estar realizados al tamaño del item o a la distancia del traslado.</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p:txBody>
      </p:sp>
      <p:sp>
        <p:nvSpPr>
          <p:cNvPr id="398" name="Google Shape;398;p27"/>
          <p:cNvSpPr txBox="1"/>
          <p:nvPr/>
        </p:nvSpPr>
        <p:spPr>
          <a:xfrm>
            <a:off x="2515250" y="4457975"/>
            <a:ext cx="1603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500"/>
              </a:spcAft>
              <a:buNone/>
            </a:pPr>
            <a:r>
              <a:rPr lang="es" sz="1300">
                <a:solidFill>
                  <a:schemeClr val="dk2"/>
                </a:solidFill>
                <a:latin typeface="Montserrat"/>
                <a:ea typeface="Montserrat"/>
                <a:cs typeface="Montserrat"/>
                <a:sym typeface="Montserrat"/>
              </a:rPr>
              <a:t>Precio del Envío</a:t>
            </a:r>
            <a:endParaRPr sz="1300">
              <a:solidFill>
                <a:schemeClr val="dk2"/>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8"/>
          <p:cNvSpPr/>
          <p:nvPr/>
        </p:nvSpPr>
        <p:spPr>
          <a:xfrm>
            <a:off x="-5550" y="3537900"/>
            <a:ext cx="9155100" cy="16056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txBox="1"/>
          <p:nvPr>
            <p:ph idx="1" type="body"/>
          </p:nvPr>
        </p:nvSpPr>
        <p:spPr>
          <a:xfrm>
            <a:off x="431650" y="3731275"/>
            <a:ext cx="8445000" cy="1284000"/>
          </a:xfrm>
          <a:prstGeom prst="rect">
            <a:avLst/>
          </a:prstGeom>
        </p:spPr>
        <p:txBody>
          <a:bodyPr anchorCtr="0" anchor="t" bIns="91425" lIns="91425" spcFirstLastPara="1" rIns="91425" wrap="square" tIns="91425">
            <a:normAutofit fontScale="25000" lnSpcReduction="20000"/>
          </a:bodyPr>
          <a:lstStyle/>
          <a:p>
            <a:pPr indent="-312738" lvl="0" marL="457200" rtl="0" algn="l">
              <a:lnSpc>
                <a:spcPct val="100000"/>
              </a:lnSpc>
              <a:spcBef>
                <a:spcPts val="0"/>
              </a:spcBef>
              <a:spcAft>
                <a:spcPts val="0"/>
              </a:spcAft>
              <a:buClr>
                <a:schemeClr val="lt1"/>
              </a:buClr>
              <a:buSzPct val="100000"/>
              <a:buFont typeface="Montserrat"/>
              <a:buChar char="●"/>
            </a:pPr>
            <a:r>
              <a:rPr lang="es" sz="5300">
                <a:solidFill>
                  <a:schemeClr val="lt1"/>
                </a:solidFill>
                <a:latin typeface="Montserrat"/>
                <a:ea typeface="Montserrat"/>
                <a:cs typeface="Montserrat"/>
                <a:sym typeface="Montserrat"/>
              </a:rPr>
              <a:t>Baño</a:t>
            </a:r>
            <a:endParaRPr sz="5300">
              <a:solidFill>
                <a:schemeClr val="lt1"/>
              </a:solidFill>
              <a:latin typeface="Montserrat"/>
              <a:ea typeface="Montserrat"/>
              <a:cs typeface="Montserrat"/>
              <a:sym typeface="Montserrat"/>
            </a:endParaRPr>
          </a:p>
          <a:p>
            <a:pPr indent="-312738" lvl="0" marL="457200" rtl="0" algn="l">
              <a:lnSpc>
                <a:spcPct val="100000"/>
              </a:lnSpc>
              <a:spcBef>
                <a:spcPts val="0"/>
              </a:spcBef>
              <a:spcAft>
                <a:spcPts val="0"/>
              </a:spcAft>
              <a:buClr>
                <a:schemeClr val="lt1"/>
              </a:buClr>
              <a:buSzPct val="100000"/>
              <a:buFont typeface="Montserrat"/>
              <a:buChar char="●"/>
            </a:pPr>
            <a:r>
              <a:rPr lang="es" sz="5300">
                <a:solidFill>
                  <a:schemeClr val="lt1"/>
                </a:solidFill>
                <a:latin typeface="Montserrat"/>
                <a:ea typeface="Montserrat"/>
                <a:cs typeface="Montserrat"/>
                <a:sym typeface="Montserrat"/>
              </a:rPr>
              <a:t>Belleza</a:t>
            </a:r>
            <a:endParaRPr sz="5300">
              <a:solidFill>
                <a:schemeClr val="lt1"/>
              </a:solidFill>
              <a:latin typeface="Montserrat"/>
              <a:ea typeface="Montserrat"/>
              <a:cs typeface="Montserrat"/>
              <a:sym typeface="Montserrat"/>
            </a:endParaRPr>
          </a:p>
          <a:p>
            <a:pPr indent="-312738" lvl="0" marL="457200" rtl="0" algn="l">
              <a:lnSpc>
                <a:spcPct val="100000"/>
              </a:lnSpc>
              <a:spcBef>
                <a:spcPts val="0"/>
              </a:spcBef>
              <a:spcAft>
                <a:spcPts val="0"/>
              </a:spcAft>
              <a:buClr>
                <a:schemeClr val="lt1"/>
              </a:buClr>
              <a:buSzPct val="100000"/>
              <a:buFont typeface="Montserrat"/>
              <a:buChar char="●"/>
            </a:pPr>
            <a:r>
              <a:rPr lang="es" sz="5300">
                <a:solidFill>
                  <a:schemeClr val="lt1"/>
                </a:solidFill>
                <a:latin typeface="Montserrat"/>
                <a:ea typeface="Montserrat"/>
                <a:cs typeface="Montserrat"/>
                <a:sym typeface="Montserrat"/>
              </a:rPr>
              <a:t>Salud</a:t>
            </a:r>
            <a:endParaRPr sz="5300">
              <a:solidFill>
                <a:schemeClr val="lt1"/>
              </a:solidFill>
              <a:latin typeface="Montserrat"/>
              <a:ea typeface="Montserrat"/>
              <a:cs typeface="Montserrat"/>
              <a:sym typeface="Montserrat"/>
            </a:endParaRPr>
          </a:p>
          <a:p>
            <a:pPr indent="-312738" lvl="0" marL="457200" rtl="0" algn="l">
              <a:lnSpc>
                <a:spcPct val="100000"/>
              </a:lnSpc>
              <a:spcBef>
                <a:spcPts val="0"/>
              </a:spcBef>
              <a:spcAft>
                <a:spcPts val="0"/>
              </a:spcAft>
              <a:buClr>
                <a:schemeClr val="lt1"/>
              </a:buClr>
              <a:buSzPct val="100000"/>
              <a:buFont typeface="Montserrat"/>
              <a:buChar char="●"/>
            </a:pPr>
            <a:r>
              <a:rPr lang="es" sz="5300">
                <a:solidFill>
                  <a:schemeClr val="lt1"/>
                </a:solidFill>
                <a:latin typeface="Montserrat"/>
                <a:ea typeface="Montserrat"/>
                <a:cs typeface="Montserrat"/>
                <a:sym typeface="Montserrat"/>
              </a:rPr>
              <a:t>Deportes</a:t>
            </a:r>
            <a:endParaRPr sz="5300">
              <a:solidFill>
                <a:schemeClr val="lt1"/>
              </a:solidFill>
              <a:latin typeface="Montserrat"/>
              <a:ea typeface="Montserrat"/>
              <a:cs typeface="Montserrat"/>
              <a:sym typeface="Montserrat"/>
            </a:endParaRPr>
          </a:p>
          <a:p>
            <a:pPr indent="-312738" lvl="0" marL="457200" rtl="0" algn="l">
              <a:lnSpc>
                <a:spcPct val="100000"/>
              </a:lnSpc>
              <a:spcBef>
                <a:spcPts val="0"/>
              </a:spcBef>
              <a:spcAft>
                <a:spcPts val="0"/>
              </a:spcAft>
              <a:buClr>
                <a:schemeClr val="lt1"/>
              </a:buClr>
              <a:buSzPct val="100000"/>
              <a:buFont typeface="Montserrat"/>
              <a:buChar char="●"/>
            </a:pPr>
            <a:r>
              <a:rPr lang="es" sz="5300">
                <a:solidFill>
                  <a:schemeClr val="lt1"/>
                </a:solidFill>
                <a:latin typeface="Montserrat"/>
                <a:ea typeface="Montserrat"/>
                <a:cs typeface="Montserrat"/>
                <a:sym typeface="Montserrat"/>
              </a:rPr>
              <a:t>Informática</a:t>
            </a:r>
            <a:endParaRPr sz="5300">
              <a:solidFill>
                <a:schemeClr val="lt1"/>
              </a:solidFill>
              <a:latin typeface="Montserrat"/>
              <a:ea typeface="Montserrat"/>
              <a:cs typeface="Montserrat"/>
              <a:sym typeface="Montserrat"/>
            </a:endParaRPr>
          </a:p>
          <a:p>
            <a:pPr indent="0" lvl="0" marL="0" rtl="0" algn="l">
              <a:lnSpc>
                <a:spcPct val="100000"/>
              </a:lnSpc>
              <a:spcBef>
                <a:spcPts val="1000"/>
              </a:spcBef>
              <a:spcAft>
                <a:spcPts val="0"/>
              </a:spcAft>
              <a:buClr>
                <a:schemeClr val="dk1"/>
              </a:buClr>
              <a:buSzPts val="275"/>
              <a:buFont typeface="Arial"/>
              <a:buNone/>
            </a:pPr>
            <a:r>
              <a:rPr lang="es" sz="5300">
                <a:solidFill>
                  <a:schemeClr val="lt1"/>
                </a:solidFill>
                <a:latin typeface="Montserrat"/>
                <a:ea typeface="Montserrat"/>
                <a:cs typeface="Montserrat"/>
                <a:sym typeface="Montserrat"/>
              </a:rPr>
              <a:t>Estás son las categorías más comprados.</a:t>
            </a:r>
            <a:endParaRPr sz="5300">
              <a:solidFill>
                <a:schemeClr val="lt1"/>
              </a:solidFill>
              <a:latin typeface="Montserrat"/>
              <a:ea typeface="Montserrat"/>
              <a:cs typeface="Montserrat"/>
              <a:sym typeface="Montserrat"/>
            </a:endParaRPr>
          </a:p>
          <a:p>
            <a:pPr indent="0" lvl="0" marL="0" rtl="0" algn="l">
              <a:lnSpc>
                <a:spcPct val="100000"/>
              </a:lnSpc>
              <a:spcBef>
                <a:spcPts val="1000"/>
              </a:spcBef>
              <a:spcAft>
                <a:spcPts val="1000"/>
              </a:spcAft>
              <a:buNone/>
            </a:pPr>
            <a:r>
              <a:rPr lang="es" sz="1500">
                <a:solidFill>
                  <a:schemeClr val="lt1"/>
                </a:solidFill>
                <a:latin typeface="Montserrat"/>
                <a:ea typeface="Montserrat"/>
                <a:cs typeface="Montserrat"/>
                <a:sym typeface="Montserrat"/>
              </a:rPr>
              <a:t> </a:t>
            </a:r>
            <a:endParaRPr sz="1500">
              <a:solidFill>
                <a:schemeClr val="lt1"/>
              </a:solidFill>
              <a:latin typeface="Montserrat"/>
              <a:ea typeface="Montserrat"/>
              <a:cs typeface="Montserrat"/>
              <a:sym typeface="Montserrat"/>
            </a:endParaRPr>
          </a:p>
        </p:txBody>
      </p:sp>
      <p:sp>
        <p:nvSpPr>
          <p:cNvPr id="405" name="Google Shape;405;p28"/>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Categorías </a:t>
            </a:r>
            <a:endParaRPr b="1" sz="2800">
              <a:solidFill>
                <a:srgbClr val="434343"/>
              </a:solidFill>
              <a:latin typeface="Montserrat"/>
              <a:ea typeface="Montserrat"/>
              <a:cs typeface="Montserrat"/>
              <a:sym typeface="Montserrat"/>
            </a:endParaRPr>
          </a:p>
        </p:txBody>
      </p:sp>
      <p:cxnSp>
        <p:nvCxnSpPr>
          <p:cNvPr id="407" name="Google Shape;407;p28"/>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408" name="Google Shape;408;p28"/>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409" name="Google Shape;409;p28"/>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410" name="Google Shape;410;p28"/>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411" name="Google Shape;411;p28"/>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412" name="Google Shape;412;p28"/>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413" name="Google Shape;413;p28"/>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414" name="Google Shape;414;p28"/>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28"/>
          <p:cNvPicPr preferRelativeResize="0"/>
          <p:nvPr/>
        </p:nvPicPr>
        <p:blipFill rotWithShape="1">
          <a:blip r:embed="rId4">
            <a:alphaModFix/>
          </a:blip>
          <a:srcRect b="20286" l="29296" r="5309" t="47496"/>
          <a:stretch/>
        </p:blipFill>
        <p:spPr>
          <a:xfrm>
            <a:off x="390550" y="910300"/>
            <a:ext cx="8529552" cy="2363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9"/>
          <p:cNvSpPr/>
          <p:nvPr/>
        </p:nvSpPr>
        <p:spPr>
          <a:xfrm>
            <a:off x="5596750" y="0"/>
            <a:ext cx="35472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Clr>
                <a:schemeClr val="dk1"/>
              </a:buClr>
              <a:buFont typeface="Arial"/>
              <a:buNone/>
            </a:pPr>
            <a:r>
              <a:rPr b="1" lang="es" sz="2800">
                <a:solidFill>
                  <a:srgbClr val="434343"/>
                </a:solidFill>
                <a:latin typeface="Montserrat"/>
                <a:ea typeface="Montserrat"/>
                <a:cs typeface="Montserrat"/>
                <a:sym typeface="Montserrat"/>
              </a:rPr>
              <a:t>Distribución Semanal</a:t>
            </a:r>
            <a:endParaRPr b="1" sz="2800">
              <a:solidFill>
                <a:srgbClr val="434343"/>
              </a:solidFill>
              <a:latin typeface="Montserrat"/>
              <a:ea typeface="Montserrat"/>
              <a:cs typeface="Montserrat"/>
              <a:sym typeface="Montserrat"/>
            </a:endParaRPr>
          </a:p>
        </p:txBody>
      </p:sp>
      <p:cxnSp>
        <p:nvCxnSpPr>
          <p:cNvPr id="423" name="Google Shape;423;p29"/>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424" name="Google Shape;424;p29"/>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425" name="Google Shape;425;p29"/>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426" name="Google Shape;426;p29"/>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427" name="Google Shape;427;p29"/>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428" name="Google Shape;428;p29"/>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429" name="Google Shape;429;p29"/>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29"/>
          <p:cNvCxnSpPr/>
          <p:nvPr/>
        </p:nvCxnSpPr>
        <p:spPr>
          <a:xfrm flipH="1" rot="10800000">
            <a:off x="432825" y="827700"/>
            <a:ext cx="5075400" cy="300"/>
          </a:xfrm>
          <a:prstGeom prst="straightConnector1">
            <a:avLst/>
          </a:prstGeom>
          <a:noFill/>
          <a:ln cap="flat" cmpd="sng" w="9525">
            <a:solidFill>
              <a:srgbClr val="666666"/>
            </a:solidFill>
            <a:prstDash val="dot"/>
            <a:round/>
            <a:headEnd len="med" w="med" type="none"/>
            <a:tailEnd len="med" w="med" type="none"/>
          </a:ln>
        </p:spPr>
      </p:cxnSp>
      <p:sp>
        <p:nvSpPr>
          <p:cNvPr id="431" name="Google Shape;431;p29"/>
          <p:cNvSpPr txBox="1"/>
          <p:nvPr>
            <p:ph idx="1" type="body"/>
          </p:nvPr>
        </p:nvSpPr>
        <p:spPr>
          <a:xfrm>
            <a:off x="5744575" y="1606625"/>
            <a:ext cx="3281400" cy="2815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Ahora cuando hacemos doble clic en la distribución semanal, y particularmente en el número total de pedidos por día, si se puede definir una tendencia.</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La mayoría de las compras se realizan a comienzo de semanas, con la menor cantidad de ventas </a:t>
            </a:r>
            <a:r>
              <a:rPr lang="es" sz="1300">
                <a:solidFill>
                  <a:schemeClr val="lt1"/>
                </a:solidFill>
                <a:latin typeface="Montserrat"/>
                <a:ea typeface="Montserrat"/>
                <a:cs typeface="Montserrat"/>
                <a:sym typeface="Montserrat"/>
              </a:rPr>
              <a:t>realizándose</a:t>
            </a:r>
            <a:r>
              <a:rPr lang="es" sz="1300">
                <a:solidFill>
                  <a:schemeClr val="lt1"/>
                </a:solidFill>
                <a:latin typeface="Montserrat"/>
                <a:ea typeface="Montserrat"/>
                <a:cs typeface="Montserrat"/>
                <a:sym typeface="Montserrat"/>
              </a:rPr>
              <a:t> los viernes, sábados y domingos.</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p:txBody>
      </p:sp>
      <p:pic>
        <p:nvPicPr>
          <p:cNvPr id="432" name="Google Shape;432;p29"/>
          <p:cNvPicPr preferRelativeResize="0"/>
          <p:nvPr/>
        </p:nvPicPr>
        <p:blipFill>
          <a:blip r:embed="rId4">
            <a:alphaModFix/>
          </a:blip>
          <a:stretch>
            <a:fillRect/>
          </a:stretch>
        </p:blipFill>
        <p:spPr>
          <a:xfrm>
            <a:off x="586075" y="1219263"/>
            <a:ext cx="4559201" cy="3203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0"/>
          <p:cNvSpPr/>
          <p:nvPr/>
        </p:nvSpPr>
        <p:spPr>
          <a:xfrm>
            <a:off x="5596750" y="0"/>
            <a:ext cx="35472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Clr>
                <a:schemeClr val="dk1"/>
              </a:buClr>
              <a:buFont typeface="Arial"/>
              <a:buNone/>
            </a:pPr>
            <a:r>
              <a:rPr b="1" lang="es" sz="2800">
                <a:solidFill>
                  <a:srgbClr val="434343"/>
                </a:solidFill>
                <a:latin typeface="Montserrat"/>
                <a:ea typeface="Montserrat"/>
                <a:cs typeface="Montserrat"/>
                <a:sym typeface="Montserrat"/>
              </a:rPr>
              <a:t>Tráfico en el Sitio</a:t>
            </a:r>
            <a:endParaRPr b="1" sz="2800">
              <a:solidFill>
                <a:srgbClr val="434343"/>
              </a:solidFill>
              <a:latin typeface="Montserrat"/>
              <a:ea typeface="Montserrat"/>
              <a:cs typeface="Montserrat"/>
              <a:sym typeface="Montserrat"/>
            </a:endParaRPr>
          </a:p>
        </p:txBody>
      </p:sp>
      <p:cxnSp>
        <p:nvCxnSpPr>
          <p:cNvPr id="440" name="Google Shape;440;p30"/>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441" name="Google Shape;441;p30"/>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442" name="Google Shape;442;p30"/>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443" name="Google Shape;443;p30"/>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444" name="Google Shape;444;p30"/>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445" name="Google Shape;445;p30"/>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446" name="Google Shape;446;p30"/>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30"/>
          <p:cNvCxnSpPr/>
          <p:nvPr/>
        </p:nvCxnSpPr>
        <p:spPr>
          <a:xfrm flipH="1" rot="10800000">
            <a:off x="432825" y="827700"/>
            <a:ext cx="5075400" cy="300"/>
          </a:xfrm>
          <a:prstGeom prst="straightConnector1">
            <a:avLst/>
          </a:prstGeom>
          <a:noFill/>
          <a:ln cap="flat" cmpd="sng" w="9525">
            <a:solidFill>
              <a:srgbClr val="666666"/>
            </a:solidFill>
            <a:prstDash val="dot"/>
            <a:round/>
            <a:headEnd len="med" w="med" type="none"/>
            <a:tailEnd len="med" w="med" type="none"/>
          </a:ln>
        </p:spPr>
      </p:cxnSp>
      <p:sp>
        <p:nvSpPr>
          <p:cNvPr id="448" name="Google Shape;448;p30"/>
          <p:cNvSpPr txBox="1"/>
          <p:nvPr>
            <p:ph idx="1" type="body"/>
          </p:nvPr>
        </p:nvSpPr>
        <p:spPr>
          <a:xfrm>
            <a:off x="5784175" y="1538526"/>
            <a:ext cx="3281400" cy="2398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Profundizando en los análisis anteriores, podemos definir los momentos de mayor tráfico en Olist.</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Utilizando la información de día y hora en el que la venta se realizó.</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De esta forma, podemos definir con certeza que la mayor cantidad de ventas se dan en el horario post-almuerzo de los lunes y martes.</a:t>
            </a:r>
            <a:endParaRPr sz="1300">
              <a:solidFill>
                <a:schemeClr val="lt1"/>
              </a:solidFill>
              <a:latin typeface="Montserrat"/>
              <a:ea typeface="Montserrat"/>
              <a:cs typeface="Montserrat"/>
              <a:sym typeface="Montserrat"/>
            </a:endParaRPr>
          </a:p>
        </p:txBody>
      </p:sp>
      <p:pic>
        <p:nvPicPr>
          <p:cNvPr id="449" name="Google Shape;449;p30"/>
          <p:cNvPicPr preferRelativeResize="0"/>
          <p:nvPr/>
        </p:nvPicPr>
        <p:blipFill>
          <a:blip r:embed="rId4">
            <a:alphaModFix/>
          </a:blip>
          <a:stretch>
            <a:fillRect/>
          </a:stretch>
        </p:blipFill>
        <p:spPr>
          <a:xfrm>
            <a:off x="327975" y="1274225"/>
            <a:ext cx="5075399" cy="30932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1"/>
          <p:cNvSpPr/>
          <p:nvPr/>
        </p:nvSpPr>
        <p:spPr>
          <a:xfrm>
            <a:off x="-11200" y="3537550"/>
            <a:ext cx="9155100" cy="16059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txBox="1"/>
          <p:nvPr>
            <p:ph idx="1" type="body"/>
          </p:nvPr>
        </p:nvSpPr>
        <p:spPr>
          <a:xfrm>
            <a:off x="431650" y="3759575"/>
            <a:ext cx="8445000" cy="12558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s" sz="1500">
                <a:solidFill>
                  <a:schemeClr val="lt1"/>
                </a:solidFill>
                <a:latin typeface="Montserrat"/>
                <a:ea typeface="Montserrat"/>
                <a:cs typeface="Montserrat"/>
                <a:sym typeface="Montserrat"/>
              </a:rPr>
              <a:t>Sao Paulo se ve como el estado donde más pedidos se realizan, con una brecha importante.</a:t>
            </a:r>
            <a:endParaRPr sz="1500">
              <a:solidFill>
                <a:schemeClr val="lt1"/>
              </a:solidFill>
              <a:latin typeface="Montserrat"/>
              <a:ea typeface="Montserrat"/>
              <a:cs typeface="Montserrat"/>
              <a:sym typeface="Montserrat"/>
            </a:endParaRPr>
          </a:p>
          <a:p>
            <a:pPr indent="0" lvl="0" marL="0" rtl="0" algn="l">
              <a:lnSpc>
                <a:spcPct val="100000"/>
              </a:lnSpc>
              <a:spcBef>
                <a:spcPts val="1000"/>
              </a:spcBef>
              <a:spcAft>
                <a:spcPts val="0"/>
              </a:spcAft>
              <a:buClr>
                <a:schemeClr val="dk1"/>
              </a:buClr>
              <a:buSzPts val="1100"/>
              <a:buFont typeface="Arial"/>
              <a:buNone/>
            </a:pPr>
            <a:r>
              <a:rPr lang="es" sz="1500">
                <a:solidFill>
                  <a:schemeClr val="lt1"/>
                </a:solidFill>
                <a:latin typeface="Montserrat"/>
                <a:ea typeface="Montserrat"/>
                <a:cs typeface="Montserrat"/>
                <a:sym typeface="Montserrat"/>
              </a:rPr>
              <a:t>Seguido por Río de Janeiro, Minas Geiras, y Santa Catarina.</a:t>
            </a:r>
            <a:endParaRPr sz="1700">
              <a:solidFill>
                <a:schemeClr val="lt1"/>
              </a:solidFill>
              <a:latin typeface="Montserrat"/>
              <a:ea typeface="Montserrat"/>
              <a:cs typeface="Montserrat"/>
              <a:sym typeface="Montserrat"/>
            </a:endParaRPr>
          </a:p>
          <a:p>
            <a:pPr indent="0" lvl="0" marL="0" rtl="0" algn="l">
              <a:lnSpc>
                <a:spcPct val="100000"/>
              </a:lnSpc>
              <a:spcBef>
                <a:spcPts val="1000"/>
              </a:spcBef>
              <a:spcAft>
                <a:spcPts val="1000"/>
              </a:spcAft>
              <a:buNone/>
            </a:pPr>
            <a:r>
              <a:rPr lang="es" sz="1500">
                <a:solidFill>
                  <a:schemeClr val="lt1"/>
                </a:solidFill>
                <a:latin typeface="Montserrat"/>
                <a:ea typeface="Montserrat"/>
                <a:cs typeface="Montserrat"/>
                <a:sym typeface="Montserrat"/>
              </a:rPr>
              <a:t> </a:t>
            </a:r>
            <a:endParaRPr sz="1500">
              <a:solidFill>
                <a:schemeClr val="lt1"/>
              </a:solidFill>
              <a:latin typeface="Montserrat"/>
              <a:ea typeface="Montserrat"/>
              <a:cs typeface="Montserrat"/>
              <a:sym typeface="Montserrat"/>
            </a:endParaRPr>
          </a:p>
        </p:txBody>
      </p:sp>
      <p:sp>
        <p:nvSpPr>
          <p:cNvPr id="456" name="Google Shape;456;p31"/>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Clr>
                <a:schemeClr val="dk1"/>
              </a:buClr>
              <a:buFont typeface="Arial"/>
              <a:buNone/>
            </a:pPr>
            <a:r>
              <a:rPr b="1" lang="es" sz="2800">
                <a:solidFill>
                  <a:srgbClr val="434343"/>
                </a:solidFill>
                <a:latin typeface="Montserrat"/>
                <a:ea typeface="Montserrat"/>
                <a:cs typeface="Montserrat"/>
                <a:sym typeface="Montserrat"/>
              </a:rPr>
              <a:t>Estado</a:t>
            </a:r>
            <a:endParaRPr b="1" sz="2800">
              <a:solidFill>
                <a:srgbClr val="434343"/>
              </a:solidFill>
              <a:latin typeface="Montserrat"/>
              <a:ea typeface="Montserrat"/>
              <a:cs typeface="Montserrat"/>
              <a:sym typeface="Montserrat"/>
            </a:endParaRPr>
          </a:p>
        </p:txBody>
      </p:sp>
      <p:cxnSp>
        <p:nvCxnSpPr>
          <p:cNvPr id="458" name="Google Shape;458;p31"/>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459" name="Google Shape;459;p31"/>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460" name="Google Shape;460;p31"/>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461" name="Google Shape;461;p31"/>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462" name="Google Shape;462;p31"/>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463" name="Google Shape;463;p31"/>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464" name="Google Shape;464;p31"/>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465" name="Google Shape;465;p31"/>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31"/>
          <p:cNvPicPr preferRelativeResize="0"/>
          <p:nvPr/>
        </p:nvPicPr>
        <p:blipFill rotWithShape="1">
          <a:blip r:embed="rId4">
            <a:alphaModFix/>
          </a:blip>
          <a:srcRect b="20974" l="29424" r="5504" t="47832"/>
          <a:stretch/>
        </p:blipFill>
        <p:spPr>
          <a:xfrm>
            <a:off x="549250" y="980275"/>
            <a:ext cx="8212142" cy="213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2"/>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Feature Engineering</a:t>
            </a:r>
            <a:endParaRPr b="1" sz="2800">
              <a:solidFill>
                <a:srgbClr val="434343"/>
              </a:solidFill>
              <a:latin typeface="Montserrat"/>
              <a:ea typeface="Montserrat"/>
              <a:cs typeface="Montserrat"/>
              <a:sym typeface="Montserrat"/>
            </a:endParaRPr>
          </a:p>
        </p:txBody>
      </p:sp>
      <p:cxnSp>
        <p:nvCxnSpPr>
          <p:cNvPr id="473" name="Google Shape;473;p32"/>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474" name="Google Shape;474;p32"/>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475" name="Google Shape;475;p32"/>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476" name="Google Shape;476;p32"/>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477" name="Google Shape;477;p32"/>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478" name="Google Shape;478;p32"/>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479" name="Google Shape;479;p32"/>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1606188" y="1593042"/>
            <a:ext cx="2540100" cy="2540100"/>
          </a:xfrm>
          <a:prstGeom prst="donut">
            <a:avLst>
              <a:gd fmla="val 160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2"/>
          <p:cNvGrpSpPr/>
          <p:nvPr/>
        </p:nvGrpSpPr>
        <p:grpSpPr>
          <a:xfrm>
            <a:off x="208905" y="1423336"/>
            <a:ext cx="1882407" cy="669600"/>
            <a:chOff x="1900218" y="996036"/>
            <a:chExt cx="1882407" cy="669600"/>
          </a:xfrm>
        </p:grpSpPr>
        <p:cxnSp>
          <p:nvCxnSpPr>
            <p:cNvPr id="482" name="Google Shape;482;p32"/>
            <p:cNvCxnSpPr/>
            <p:nvPr/>
          </p:nvCxnSpPr>
          <p:spPr>
            <a:xfrm>
              <a:off x="3438525" y="1309350"/>
              <a:ext cx="344100" cy="344100"/>
            </a:xfrm>
            <a:prstGeom prst="straightConnector1">
              <a:avLst/>
            </a:prstGeom>
            <a:noFill/>
            <a:ln cap="flat" cmpd="sng" w="19050">
              <a:solidFill>
                <a:srgbClr val="03A0B1"/>
              </a:solidFill>
              <a:prstDash val="solid"/>
              <a:round/>
              <a:headEnd len="med" w="med" type="oval"/>
              <a:tailEnd len="sm" w="sm" type="none"/>
            </a:ln>
          </p:spPr>
        </p:cxnSp>
        <p:sp>
          <p:nvSpPr>
            <p:cNvPr id="483" name="Google Shape;483;p32"/>
            <p:cNvSpPr txBox="1"/>
            <p:nvPr/>
          </p:nvSpPr>
          <p:spPr>
            <a:xfrm>
              <a:off x="1900218" y="996036"/>
              <a:ext cx="1495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s" sz="1600">
                  <a:latin typeface="Montserrat"/>
                  <a:ea typeface="Montserrat"/>
                  <a:cs typeface="Montserrat"/>
                  <a:sym typeface="Montserrat"/>
                </a:rPr>
                <a:t>Review</a:t>
              </a:r>
              <a:endParaRPr b="1" sz="16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800">
                <a:latin typeface="Roboto"/>
                <a:ea typeface="Roboto"/>
                <a:cs typeface="Roboto"/>
                <a:sym typeface="Roboto"/>
              </a:endParaRPr>
            </a:p>
          </p:txBody>
        </p:sp>
      </p:grpSp>
      <p:grpSp>
        <p:nvGrpSpPr>
          <p:cNvPr id="484" name="Google Shape;484;p32"/>
          <p:cNvGrpSpPr/>
          <p:nvPr/>
        </p:nvGrpSpPr>
        <p:grpSpPr>
          <a:xfrm>
            <a:off x="208905" y="3579597"/>
            <a:ext cx="1881232" cy="669600"/>
            <a:chOff x="1900218" y="3152297"/>
            <a:chExt cx="1881232" cy="669600"/>
          </a:xfrm>
        </p:grpSpPr>
        <p:cxnSp>
          <p:nvCxnSpPr>
            <p:cNvPr id="485" name="Google Shape;485;p32"/>
            <p:cNvCxnSpPr/>
            <p:nvPr/>
          </p:nvCxnSpPr>
          <p:spPr>
            <a:xfrm flipH="1" rot="10800000">
              <a:off x="3436150" y="3214625"/>
              <a:ext cx="345300" cy="342900"/>
            </a:xfrm>
            <a:prstGeom prst="straightConnector1">
              <a:avLst/>
            </a:prstGeom>
            <a:noFill/>
            <a:ln cap="flat" cmpd="sng" w="19050">
              <a:solidFill>
                <a:srgbClr val="03A0B1"/>
              </a:solidFill>
              <a:prstDash val="solid"/>
              <a:round/>
              <a:headEnd len="med" w="med" type="oval"/>
              <a:tailEnd len="sm" w="sm" type="none"/>
            </a:ln>
          </p:spPr>
        </p:cxnSp>
        <p:sp>
          <p:nvSpPr>
            <p:cNvPr id="486" name="Google Shape;486;p32"/>
            <p:cNvSpPr txBox="1"/>
            <p:nvPr/>
          </p:nvSpPr>
          <p:spPr>
            <a:xfrm>
              <a:off x="1900218" y="3152297"/>
              <a:ext cx="1495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1300">
                <a:latin typeface="Roboto"/>
                <a:ea typeface="Roboto"/>
                <a:cs typeface="Roboto"/>
                <a:sym typeface="Roboto"/>
              </a:endParaRPr>
            </a:p>
            <a:p>
              <a:pPr indent="0" lvl="0" marL="0" rtl="0" algn="r">
                <a:lnSpc>
                  <a:spcPct val="115000"/>
                </a:lnSpc>
                <a:spcBef>
                  <a:spcPts val="0"/>
                </a:spcBef>
                <a:spcAft>
                  <a:spcPts val="0"/>
                </a:spcAft>
                <a:buNone/>
              </a:pPr>
              <a:r>
                <a:rPr b="1" lang="es" sz="1600">
                  <a:latin typeface="Roboto"/>
                  <a:ea typeface="Roboto"/>
                  <a:cs typeface="Roboto"/>
                  <a:sym typeface="Roboto"/>
                </a:rPr>
                <a:t>Entrega al cliente</a:t>
              </a:r>
              <a:endParaRPr b="1" sz="1600">
                <a:latin typeface="Roboto"/>
                <a:ea typeface="Roboto"/>
                <a:cs typeface="Roboto"/>
                <a:sym typeface="Roboto"/>
              </a:endParaRPr>
            </a:p>
            <a:p>
              <a:pPr indent="0" lvl="0" marL="0" rtl="0" algn="r">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t/>
              </a:r>
              <a:endParaRPr b="1" sz="800">
                <a:latin typeface="Roboto"/>
                <a:ea typeface="Roboto"/>
                <a:cs typeface="Roboto"/>
                <a:sym typeface="Roboto"/>
              </a:endParaRPr>
            </a:p>
          </p:txBody>
        </p:sp>
      </p:grpSp>
      <p:sp>
        <p:nvSpPr>
          <p:cNvPr id="487" name="Google Shape;487;p32"/>
          <p:cNvSpPr/>
          <p:nvPr/>
        </p:nvSpPr>
        <p:spPr>
          <a:xfrm flipH="1" rot="-1800047">
            <a:off x="1530643" y="1513734"/>
            <a:ext cx="2690936" cy="2690936"/>
          </a:xfrm>
          <a:prstGeom prst="blockArc">
            <a:avLst>
              <a:gd fmla="val 14348563" name="adj1"/>
              <a:gd fmla="val 19872341" name="adj2"/>
              <a:gd fmla="val 9100" name="adj3"/>
            </a:avLst>
          </a:prstGeom>
          <a:solidFill>
            <a:srgbClr val="B7B7B7"/>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32"/>
          <p:cNvGrpSpPr/>
          <p:nvPr/>
        </p:nvGrpSpPr>
        <p:grpSpPr>
          <a:xfrm>
            <a:off x="3652113" y="3579597"/>
            <a:ext cx="1870327" cy="669600"/>
            <a:chOff x="5343425" y="3152297"/>
            <a:chExt cx="1870327" cy="669600"/>
          </a:xfrm>
        </p:grpSpPr>
        <p:cxnSp>
          <p:nvCxnSpPr>
            <p:cNvPr id="489" name="Google Shape;489;p32"/>
            <p:cNvCxnSpPr/>
            <p:nvPr/>
          </p:nvCxnSpPr>
          <p:spPr>
            <a:xfrm rot="10800000">
              <a:off x="5343425" y="3214625"/>
              <a:ext cx="354900" cy="350100"/>
            </a:xfrm>
            <a:prstGeom prst="straightConnector1">
              <a:avLst/>
            </a:prstGeom>
            <a:noFill/>
            <a:ln cap="flat" cmpd="sng" w="19050">
              <a:solidFill>
                <a:srgbClr val="03A0B1"/>
              </a:solidFill>
              <a:prstDash val="solid"/>
              <a:round/>
              <a:headEnd len="med" w="med" type="oval"/>
              <a:tailEnd len="sm" w="sm" type="none"/>
            </a:ln>
          </p:spPr>
        </p:cxnSp>
        <p:sp>
          <p:nvSpPr>
            <p:cNvPr id="490" name="Google Shape;490;p32"/>
            <p:cNvSpPr txBox="1"/>
            <p:nvPr/>
          </p:nvSpPr>
          <p:spPr>
            <a:xfrm>
              <a:off x="5718552" y="3152297"/>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latin typeface="Roboto"/>
                <a:ea typeface="Roboto"/>
                <a:cs typeface="Roboto"/>
                <a:sym typeface="Roboto"/>
              </a:endParaRPr>
            </a:p>
            <a:p>
              <a:pPr indent="0" lvl="0" marL="0" rtl="0" algn="l">
                <a:lnSpc>
                  <a:spcPct val="115000"/>
                </a:lnSpc>
                <a:spcBef>
                  <a:spcPts val="0"/>
                </a:spcBef>
                <a:spcAft>
                  <a:spcPts val="0"/>
                </a:spcAft>
                <a:buNone/>
              </a:pPr>
              <a:r>
                <a:rPr b="1" lang="es" sz="1600">
                  <a:latin typeface="Roboto"/>
                  <a:ea typeface="Roboto"/>
                  <a:cs typeface="Roboto"/>
                  <a:sym typeface="Roboto"/>
                </a:rPr>
                <a:t>Entrega a logística</a:t>
              </a:r>
              <a:endParaRPr b="1" sz="1600">
                <a:latin typeface="Roboto"/>
                <a:ea typeface="Roboto"/>
                <a:cs typeface="Roboto"/>
                <a:sym typeface="Roboto"/>
              </a:endParaRPr>
            </a:p>
            <a:p>
              <a:pPr indent="0" lvl="0" marL="0" rtl="0" algn="l">
                <a:lnSpc>
                  <a:spcPct val="115000"/>
                </a:lnSpc>
                <a:spcBef>
                  <a:spcPts val="0"/>
                </a:spcBef>
                <a:spcAft>
                  <a:spcPts val="0"/>
                </a:spcAft>
                <a:buNone/>
              </a:pPr>
              <a:r>
                <a:t/>
              </a:r>
              <a:endParaRPr b="1" sz="800">
                <a:latin typeface="Roboto"/>
                <a:ea typeface="Roboto"/>
                <a:cs typeface="Roboto"/>
                <a:sym typeface="Roboto"/>
              </a:endParaRPr>
            </a:p>
          </p:txBody>
        </p:sp>
      </p:grpSp>
      <p:grpSp>
        <p:nvGrpSpPr>
          <p:cNvPr id="491" name="Google Shape;491;p32"/>
          <p:cNvGrpSpPr/>
          <p:nvPr/>
        </p:nvGrpSpPr>
        <p:grpSpPr>
          <a:xfrm>
            <a:off x="3653463" y="1423336"/>
            <a:ext cx="1868977" cy="669600"/>
            <a:chOff x="5344775" y="996036"/>
            <a:chExt cx="1868977" cy="669600"/>
          </a:xfrm>
        </p:grpSpPr>
        <p:cxnSp>
          <p:nvCxnSpPr>
            <p:cNvPr id="492" name="Google Shape;492;p32"/>
            <p:cNvCxnSpPr/>
            <p:nvPr/>
          </p:nvCxnSpPr>
          <p:spPr>
            <a:xfrm flipH="1">
              <a:off x="5344775" y="1314450"/>
              <a:ext cx="336900" cy="339000"/>
            </a:xfrm>
            <a:prstGeom prst="straightConnector1">
              <a:avLst/>
            </a:prstGeom>
            <a:noFill/>
            <a:ln cap="flat" cmpd="sng" w="19050">
              <a:solidFill>
                <a:srgbClr val="03A0B1"/>
              </a:solidFill>
              <a:prstDash val="solid"/>
              <a:round/>
              <a:headEnd len="med" w="med" type="oval"/>
              <a:tailEnd len="sm" w="sm" type="none"/>
            </a:ln>
          </p:spPr>
        </p:cxnSp>
        <p:sp>
          <p:nvSpPr>
            <p:cNvPr id="493" name="Google Shape;493;p32"/>
            <p:cNvSpPr txBox="1"/>
            <p:nvPr/>
          </p:nvSpPr>
          <p:spPr>
            <a:xfrm>
              <a:off x="5718552" y="996036"/>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600">
                  <a:latin typeface="Roboto"/>
                  <a:ea typeface="Roboto"/>
                  <a:cs typeface="Roboto"/>
                  <a:sym typeface="Roboto"/>
                </a:rPr>
                <a:t>Compra</a:t>
              </a:r>
              <a:endParaRPr b="1" sz="16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t/>
              </a:r>
              <a:endParaRPr b="1" sz="800">
                <a:latin typeface="Roboto"/>
                <a:ea typeface="Roboto"/>
                <a:cs typeface="Roboto"/>
                <a:sym typeface="Roboto"/>
              </a:endParaRPr>
            </a:p>
          </p:txBody>
        </p:sp>
      </p:grpSp>
      <p:sp>
        <p:nvSpPr>
          <p:cNvPr id="494" name="Google Shape;494;p32"/>
          <p:cNvSpPr txBox="1"/>
          <p:nvPr/>
        </p:nvSpPr>
        <p:spPr>
          <a:xfrm>
            <a:off x="2154471" y="24837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200">
                <a:latin typeface="Roboto"/>
                <a:ea typeface="Roboto"/>
                <a:cs typeface="Roboto"/>
                <a:sym typeface="Roboto"/>
              </a:rPr>
              <a:t>Ciclo de Calificación</a:t>
            </a:r>
            <a:endParaRPr sz="1200"/>
          </a:p>
        </p:txBody>
      </p:sp>
      <p:sp>
        <p:nvSpPr>
          <p:cNvPr id="495" name="Google Shape;495;p32"/>
          <p:cNvSpPr/>
          <p:nvPr/>
        </p:nvSpPr>
        <p:spPr>
          <a:xfrm rot="1800047">
            <a:off x="1528531" y="1513734"/>
            <a:ext cx="2690936" cy="2690936"/>
          </a:xfrm>
          <a:prstGeom prst="blockArc">
            <a:avLst>
              <a:gd fmla="val 14545937" name="adj1"/>
              <a:gd fmla="val 19902139" name="adj2"/>
              <a:gd fmla="val 9115" name="adj3"/>
            </a:avLst>
          </a:prstGeom>
          <a:solidFill>
            <a:srgbClr val="03A0B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rot="9000757">
            <a:off x="1522651" y="1513320"/>
            <a:ext cx="2690226" cy="2690226"/>
          </a:xfrm>
          <a:prstGeom prst="blockArc">
            <a:avLst>
              <a:gd fmla="val 18041678" name="adj1"/>
              <a:gd fmla="val 1798478" name="adj2"/>
              <a:gd fmla="val 9595" name="adj3"/>
            </a:avLst>
          </a:prstGeom>
          <a:solidFill>
            <a:srgbClr val="03A0B1"/>
          </a:solidFill>
          <a:ln>
            <a:noFill/>
          </a:ln>
          <a:effectLst>
            <a:outerShdw blurRad="71438" rotWithShape="0" algn="bl"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flipH="1" rot="-9000757">
            <a:off x="1530321" y="1514070"/>
            <a:ext cx="2690226" cy="2690226"/>
          </a:xfrm>
          <a:prstGeom prst="blockArc">
            <a:avLst>
              <a:gd fmla="val 17967225" name="adj1"/>
              <a:gd fmla="val 1529547" name="adj2"/>
              <a:gd fmla="val 9279" name="adj3"/>
            </a:avLst>
          </a:prstGeom>
          <a:solidFill>
            <a:srgbClr val="B7B7B7"/>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rot="8100000">
            <a:off x="1474807" y="2684750"/>
            <a:ext cx="363170" cy="363170"/>
          </a:xfrm>
          <a:prstGeom prst="rtTriangle">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rot="-2700000">
            <a:off x="3907315" y="2677588"/>
            <a:ext cx="363170" cy="363170"/>
          </a:xfrm>
          <a:prstGeom prst="rtTriangle">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rot="2700000">
            <a:off x="2690710" y="3890361"/>
            <a:ext cx="363170" cy="36317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rot="-8100000">
            <a:off x="2691403" y="1454693"/>
            <a:ext cx="363170" cy="36317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5596750" y="0"/>
            <a:ext cx="35472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32"/>
          <p:cNvPicPr preferRelativeResize="0"/>
          <p:nvPr/>
        </p:nvPicPr>
        <p:blipFill>
          <a:blip r:embed="rId3">
            <a:alphaModFix/>
          </a:blip>
          <a:stretch>
            <a:fillRect/>
          </a:stretch>
        </p:blipFill>
        <p:spPr>
          <a:xfrm>
            <a:off x="7462350" y="4662402"/>
            <a:ext cx="1603225" cy="481100"/>
          </a:xfrm>
          <a:prstGeom prst="rect">
            <a:avLst/>
          </a:prstGeom>
          <a:noFill/>
          <a:ln>
            <a:noFill/>
          </a:ln>
        </p:spPr>
      </p:pic>
      <p:sp>
        <p:nvSpPr>
          <p:cNvPr id="504" name="Google Shape;504;p32"/>
          <p:cNvSpPr txBox="1"/>
          <p:nvPr>
            <p:ph idx="1" type="body"/>
          </p:nvPr>
        </p:nvSpPr>
        <p:spPr>
          <a:xfrm>
            <a:off x="5784175" y="1243675"/>
            <a:ext cx="3281400" cy="322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300">
                <a:solidFill>
                  <a:schemeClr val="lt1"/>
                </a:solidFill>
                <a:latin typeface="Montserrat"/>
                <a:ea typeface="Montserrat"/>
                <a:cs typeface="Montserrat"/>
                <a:sym typeface="Montserrat"/>
              </a:rPr>
              <a:t>Features sobre la logística enfocados en rezagos temporales </a:t>
            </a:r>
            <a:r>
              <a:rPr lang="es" sz="1300">
                <a:solidFill>
                  <a:schemeClr val="lt1"/>
                </a:solidFill>
                <a:latin typeface="Montserrat"/>
                <a:ea typeface="Montserrat"/>
                <a:cs typeface="Montserrat"/>
                <a:sym typeface="Montserrat"/>
              </a:rPr>
              <a:t>Rezagos entre compra y aprobación, entre aprobación y entrega a la logística, entre la logística y el cliente, etc.</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s" sz="1300">
                <a:solidFill>
                  <a:schemeClr val="lt1"/>
                </a:solidFill>
                <a:latin typeface="Montserrat"/>
                <a:ea typeface="Montserrat"/>
                <a:cs typeface="Montserrat"/>
                <a:sym typeface="Montserrat"/>
              </a:rPr>
              <a:t>Features sobre el producto</a:t>
            </a:r>
            <a:endParaRPr b="1"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Además de las brindadas, tales como precio relativo a medidas centrales, precio relativo la envío, etc.</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s" sz="1300">
                <a:solidFill>
                  <a:schemeClr val="lt1"/>
                </a:solidFill>
                <a:latin typeface="Montserrat"/>
                <a:ea typeface="Montserrat"/>
                <a:cs typeface="Montserrat"/>
                <a:sym typeface="Montserrat"/>
              </a:rPr>
              <a:t>Features sobre el vendedor</a:t>
            </a:r>
            <a:endParaRPr b="1" sz="13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300">
                <a:solidFill>
                  <a:schemeClr val="lt1"/>
                </a:solidFill>
                <a:latin typeface="Montserrat"/>
                <a:ea typeface="Montserrat"/>
                <a:cs typeface="Montserrat"/>
                <a:sym typeface="Montserrat"/>
              </a:rPr>
              <a:t>De acuerdo a su caudal de ventas, ubicación y distancias, etc.</a:t>
            </a:r>
            <a:endParaRPr sz="1300">
              <a:solidFill>
                <a:schemeClr val="lt1"/>
              </a:solidFill>
              <a:latin typeface="Montserrat"/>
              <a:ea typeface="Montserrat"/>
              <a:cs typeface="Montserrat"/>
              <a:sym typeface="Montserrat"/>
            </a:endParaRPr>
          </a:p>
        </p:txBody>
      </p:sp>
      <p:cxnSp>
        <p:nvCxnSpPr>
          <p:cNvPr id="505" name="Google Shape;505;p32"/>
          <p:cNvCxnSpPr/>
          <p:nvPr/>
        </p:nvCxnSpPr>
        <p:spPr>
          <a:xfrm flipH="1" rot="10800000">
            <a:off x="432825" y="827700"/>
            <a:ext cx="5075400" cy="300"/>
          </a:xfrm>
          <a:prstGeom prst="straightConnector1">
            <a:avLst/>
          </a:prstGeom>
          <a:noFill/>
          <a:ln cap="flat" cmpd="sng" w="9525">
            <a:solidFill>
              <a:srgbClr val="666666"/>
            </a:solidFill>
            <a:prstDash val="dot"/>
            <a:round/>
            <a:headEnd len="med" w="med" type="none"/>
            <a:tailEnd len="med" w="med" type="none"/>
          </a:ln>
        </p:spPr>
      </p:cxnSp>
      <p:sp>
        <p:nvSpPr>
          <p:cNvPr id="506" name="Google Shape;506;p32"/>
          <p:cNvSpPr/>
          <p:nvPr/>
        </p:nvSpPr>
        <p:spPr>
          <a:xfrm>
            <a:off x="206400" y="2646650"/>
            <a:ext cx="1193100" cy="351000"/>
          </a:xfrm>
          <a:prstGeom prst="rect">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Montserrat"/>
                <a:ea typeface="Montserrat"/>
                <a:cs typeface="Montserrat"/>
                <a:sym typeface="Montserrat"/>
              </a:rPr>
              <a:t>Envío de Mail</a:t>
            </a:r>
            <a:endParaRPr b="1" sz="1000">
              <a:solidFill>
                <a:schemeClr val="lt1"/>
              </a:solidFill>
              <a:latin typeface="Montserrat"/>
              <a:ea typeface="Montserrat"/>
              <a:cs typeface="Montserrat"/>
              <a:sym typeface="Montserrat"/>
            </a:endParaRPr>
          </a:p>
        </p:txBody>
      </p:sp>
      <p:sp>
        <p:nvSpPr>
          <p:cNvPr id="507" name="Google Shape;507;p32"/>
          <p:cNvSpPr/>
          <p:nvPr/>
        </p:nvSpPr>
        <p:spPr>
          <a:xfrm>
            <a:off x="2269125" y="1021075"/>
            <a:ext cx="1193100" cy="351000"/>
          </a:xfrm>
          <a:prstGeom prst="rect">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Montserrat"/>
                <a:ea typeface="Montserrat"/>
                <a:cs typeface="Montserrat"/>
                <a:sym typeface="Montserrat"/>
              </a:rPr>
              <a:t>Sentiment</a:t>
            </a:r>
            <a:endParaRPr b="1" sz="10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 sz="1000">
                <a:solidFill>
                  <a:schemeClr val="lt1"/>
                </a:solidFill>
                <a:latin typeface="Montserrat"/>
                <a:ea typeface="Montserrat"/>
                <a:cs typeface="Montserrat"/>
                <a:sym typeface="Montserrat"/>
              </a:rPr>
              <a:t>Analysis</a:t>
            </a:r>
            <a:endParaRPr b="1" sz="1000">
              <a:solidFill>
                <a:schemeClr val="lt1"/>
              </a:solidFill>
              <a:latin typeface="Montserrat"/>
              <a:ea typeface="Montserrat"/>
              <a:cs typeface="Montserrat"/>
              <a:sym typeface="Montserrat"/>
            </a:endParaRPr>
          </a:p>
        </p:txBody>
      </p:sp>
      <p:sp>
        <p:nvSpPr>
          <p:cNvPr id="508" name="Google Shape;508;p32"/>
          <p:cNvSpPr/>
          <p:nvPr/>
        </p:nvSpPr>
        <p:spPr>
          <a:xfrm>
            <a:off x="4357988" y="2646650"/>
            <a:ext cx="1193100" cy="351000"/>
          </a:xfrm>
          <a:prstGeom prst="rect">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Montserrat"/>
                <a:ea typeface="Montserrat"/>
                <a:cs typeface="Montserrat"/>
                <a:sym typeface="Montserrat"/>
              </a:rPr>
              <a:t>Aprobación</a:t>
            </a:r>
            <a:endParaRPr b="1" sz="1000">
              <a:solidFill>
                <a:schemeClr val="lt1"/>
              </a:solidFill>
              <a:latin typeface="Montserrat"/>
              <a:ea typeface="Montserrat"/>
              <a:cs typeface="Montserrat"/>
              <a:sym typeface="Montserrat"/>
            </a:endParaRPr>
          </a:p>
        </p:txBody>
      </p:sp>
      <p:sp>
        <p:nvSpPr>
          <p:cNvPr id="509" name="Google Shape;509;p32"/>
          <p:cNvSpPr/>
          <p:nvPr/>
        </p:nvSpPr>
        <p:spPr>
          <a:xfrm>
            <a:off x="2191200" y="4354125"/>
            <a:ext cx="1193100" cy="351000"/>
          </a:xfrm>
          <a:prstGeom prst="rect">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Montserrat"/>
                <a:ea typeface="Montserrat"/>
                <a:cs typeface="Montserrat"/>
                <a:sym typeface="Montserrat"/>
              </a:rPr>
              <a:t>Traslado</a:t>
            </a:r>
            <a:endParaRPr b="1" sz="10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3"/>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Usuarios por frecuencia de compra</a:t>
            </a:r>
            <a:endParaRPr b="1" sz="2800">
              <a:solidFill>
                <a:srgbClr val="434343"/>
              </a:solidFill>
              <a:latin typeface="Montserrat"/>
              <a:ea typeface="Montserrat"/>
              <a:cs typeface="Montserrat"/>
              <a:sym typeface="Montserrat"/>
            </a:endParaRPr>
          </a:p>
        </p:txBody>
      </p:sp>
      <p:cxnSp>
        <p:nvCxnSpPr>
          <p:cNvPr id="516" name="Google Shape;516;p33"/>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517" name="Google Shape;517;p33"/>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518" name="Google Shape;518;p33"/>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519" name="Google Shape;519;p33"/>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520" name="Google Shape;520;p33"/>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521" name="Google Shape;521;p33"/>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522" name="Google Shape;522;p33"/>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523" name="Google Shape;523;p33"/>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3317500" y="976000"/>
            <a:ext cx="2673300" cy="36864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478913" y="976000"/>
            <a:ext cx="2673300" cy="368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6156088" y="976000"/>
            <a:ext cx="2673300" cy="368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txBox="1"/>
          <p:nvPr/>
        </p:nvSpPr>
        <p:spPr>
          <a:xfrm>
            <a:off x="707525" y="1088600"/>
            <a:ext cx="2216100" cy="431100"/>
          </a:xfrm>
          <a:prstGeom prst="rect">
            <a:avLst/>
          </a:prstGeom>
          <a:noFill/>
          <a:ln>
            <a:noFill/>
          </a:ln>
        </p:spPr>
        <p:txBody>
          <a:bodyPr anchorCtr="0" anchor="ctr" bIns="45700" lIns="120000" spcFirstLastPara="1" rIns="91425" wrap="square" tIns="45700">
            <a:noAutofit/>
          </a:bodyPr>
          <a:lstStyle/>
          <a:p>
            <a:pPr indent="0" lvl="0" marL="0" rtl="0" algn="ctr">
              <a:spcBef>
                <a:spcPts val="0"/>
              </a:spcBef>
              <a:spcAft>
                <a:spcPts val="0"/>
              </a:spcAft>
              <a:buNone/>
            </a:pPr>
            <a:r>
              <a:rPr b="1" lang="es" sz="1900">
                <a:solidFill>
                  <a:srgbClr val="434343"/>
                </a:solidFill>
                <a:latin typeface="Montserrat"/>
                <a:ea typeface="Montserrat"/>
                <a:cs typeface="Montserrat"/>
                <a:sym typeface="Montserrat"/>
              </a:rPr>
              <a:t>ÚNICO</a:t>
            </a:r>
            <a:endParaRPr b="1" sz="1900">
              <a:solidFill>
                <a:srgbClr val="434343"/>
              </a:solidFill>
              <a:latin typeface="Montserrat"/>
              <a:ea typeface="Montserrat"/>
              <a:cs typeface="Montserrat"/>
              <a:sym typeface="Montserrat"/>
            </a:endParaRPr>
          </a:p>
        </p:txBody>
      </p:sp>
      <p:sp>
        <p:nvSpPr>
          <p:cNvPr id="528" name="Google Shape;528;p33"/>
          <p:cNvSpPr txBox="1"/>
          <p:nvPr/>
        </p:nvSpPr>
        <p:spPr>
          <a:xfrm>
            <a:off x="3546113" y="1088600"/>
            <a:ext cx="2216100" cy="431100"/>
          </a:xfrm>
          <a:prstGeom prst="rect">
            <a:avLst/>
          </a:prstGeom>
          <a:noFill/>
          <a:ln>
            <a:noFill/>
          </a:ln>
        </p:spPr>
        <p:txBody>
          <a:bodyPr anchorCtr="0" anchor="ctr" bIns="45700" lIns="120000" spcFirstLastPara="1" rIns="91425" wrap="square" tIns="45700">
            <a:noAutofit/>
          </a:bodyPr>
          <a:lstStyle/>
          <a:p>
            <a:pPr indent="0" lvl="0" marL="0" rtl="0" algn="ctr">
              <a:spcBef>
                <a:spcPts val="0"/>
              </a:spcBef>
              <a:spcAft>
                <a:spcPts val="0"/>
              </a:spcAft>
              <a:buNone/>
            </a:pPr>
            <a:r>
              <a:rPr b="1" lang="es" sz="1900">
                <a:solidFill>
                  <a:schemeClr val="lt1"/>
                </a:solidFill>
                <a:latin typeface="Montserrat"/>
                <a:ea typeface="Montserrat"/>
                <a:cs typeface="Montserrat"/>
                <a:sym typeface="Montserrat"/>
              </a:rPr>
              <a:t>OCASIONAL</a:t>
            </a:r>
            <a:endParaRPr b="1" sz="1900">
              <a:solidFill>
                <a:schemeClr val="lt1"/>
              </a:solidFill>
              <a:latin typeface="Montserrat"/>
              <a:ea typeface="Montserrat"/>
              <a:cs typeface="Montserrat"/>
              <a:sym typeface="Montserrat"/>
            </a:endParaRPr>
          </a:p>
        </p:txBody>
      </p:sp>
      <p:sp>
        <p:nvSpPr>
          <p:cNvPr id="529" name="Google Shape;529;p33"/>
          <p:cNvSpPr txBox="1"/>
          <p:nvPr/>
        </p:nvSpPr>
        <p:spPr>
          <a:xfrm>
            <a:off x="6384663" y="1088600"/>
            <a:ext cx="2216100" cy="431100"/>
          </a:xfrm>
          <a:prstGeom prst="rect">
            <a:avLst/>
          </a:prstGeom>
          <a:noFill/>
          <a:ln>
            <a:noFill/>
          </a:ln>
        </p:spPr>
        <p:txBody>
          <a:bodyPr anchorCtr="0" anchor="ctr" bIns="45700" lIns="120000" spcFirstLastPara="1" rIns="91425" wrap="square" tIns="45700">
            <a:noAutofit/>
          </a:bodyPr>
          <a:lstStyle/>
          <a:p>
            <a:pPr indent="0" lvl="0" marL="0" rtl="0" algn="ctr">
              <a:spcBef>
                <a:spcPts val="0"/>
              </a:spcBef>
              <a:spcAft>
                <a:spcPts val="0"/>
              </a:spcAft>
              <a:buNone/>
            </a:pPr>
            <a:r>
              <a:rPr b="1" lang="es" sz="1900">
                <a:solidFill>
                  <a:schemeClr val="dk2"/>
                </a:solidFill>
                <a:latin typeface="Montserrat"/>
                <a:ea typeface="Montserrat"/>
                <a:cs typeface="Montserrat"/>
                <a:sym typeface="Montserrat"/>
              </a:rPr>
              <a:t>RECURRENTE</a:t>
            </a:r>
            <a:endParaRPr b="1" sz="1900">
              <a:solidFill>
                <a:schemeClr val="dk2"/>
              </a:solidFill>
              <a:latin typeface="Montserrat"/>
              <a:ea typeface="Montserrat"/>
              <a:cs typeface="Montserrat"/>
              <a:sym typeface="Montserrat"/>
            </a:endParaRPr>
          </a:p>
        </p:txBody>
      </p:sp>
      <p:pic>
        <p:nvPicPr>
          <p:cNvPr id="530" name="Google Shape;530;p33"/>
          <p:cNvPicPr preferRelativeResize="0"/>
          <p:nvPr/>
        </p:nvPicPr>
        <p:blipFill rotWithShape="1">
          <a:blip r:embed="rId4">
            <a:alphaModFix/>
          </a:blip>
          <a:srcRect b="0" l="0" r="76307" t="0"/>
          <a:stretch/>
        </p:blipFill>
        <p:spPr>
          <a:xfrm>
            <a:off x="1523235" y="1787447"/>
            <a:ext cx="584689" cy="1489303"/>
          </a:xfrm>
          <a:prstGeom prst="rect">
            <a:avLst/>
          </a:prstGeom>
          <a:noFill/>
          <a:ln>
            <a:noFill/>
          </a:ln>
        </p:spPr>
      </p:pic>
      <p:pic>
        <p:nvPicPr>
          <p:cNvPr id="531" name="Google Shape;531;p33"/>
          <p:cNvPicPr preferRelativeResize="0"/>
          <p:nvPr/>
        </p:nvPicPr>
        <p:blipFill rotWithShape="1">
          <a:blip r:embed="rId5">
            <a:alphaModFix/>
          </a:blip>
          <a:srcRect b="0" l="73996" r="0" t="0"/>
          <a:stretch/>
        </p:blipFill>
        <p:spPr>
          <a:xfrm>
            <a:off x="4251166" y="1787450"/>
            <a:ext cx="641669" cy="1489300"/>
          </a:xfrm>
          <a:prstGeom prst="rect">
            <a:avLst/>
          </a:prstGeom>
          <a:noFill/>
          <a:ln>
            <a:noFill/>
          </a:ln>
        </p:spPr>
      </p:pic>
      <p:pic>
        <p:nvPicPr>
          <p:cNvPr id="532" name="Google Shape;532;p33"/>
          <p:cNvPicPr preferRelativeResize="0"/>
          <p:nvPr/>
        </p:nvPicPr>
        <p:blipFill rotWithShape="1">
          <a:blip r:embed="rId6">
            <a:alphaModFix/>
          </a:blip>
          <a:srcRect b="0" l="36611" r="38205" t="0"/>
          <a:stretch/>
        </p:blipFill>
        <p:spPr>
          <a:xfrm>
            <a:off x="7171900" y="1763225"/>
            <a:ext cx="641649" cy="1537751"/>
          </a:xfrm>
          <a:prstGeom prst="rect">
            <a:avLst/>
          </a:prstGeom>
          <a:noFill/>
          <a:ln>
            <a:noFill/>
          </a:ln>
        </p:spPr>
      </p:pic>
      <p:sp>
        <p:nvSpPr>
          <p:cNvPr id="533" name="Google Shape;533;p33"/>
          <p:cNvSpPr txBox="1"/>
          <p:nvPr>
            <p:ph idx="1" type="body"/>
          </p:nvPr>
        </p:nvSpPr>
        <p:spPr>
          <a:xfrm>
            <a:off x="478925" y="3596750"/>
            <a:ext cx="2673300" cy="809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s" sz="1200">
                <a:latin typeface="Montserrat"/>
                <a:ea typeface="Montserrat"/>
                <a:cs typeface="Montserrat"/>
                <a:sym typeface="Montserrat"/>
              </a:rPr>
              <a:t>Usuario con una sola compra durante el tiempo del análisis</a:t>
            </a:r>
            <a:endParaRPr sz="1200">
              <a:latin typeface="Montserrat"/>
              <a:ea typeface="Montserrat"/>
              <a:cs typeface="Montserrat"/>
              <a:sym typeface="Montserrat"/>
            </a:endParaRPr>
          </a:p>
          <a:p>
            <a:pPr indent="0" lvl="0" marL="0" rtl="0" algn="ctr">
              <a:lnSpc>
                <a:spcPct val="100000"/>
              </a:lnSpc>
              <a:spcBef>
                <a:spcPts val="0"/>
              </a:spcBef>
              <a:spcAft>
                <a:spcPts val="0"/>
              </a:spcAft>
              <a:buNone/>
            </a:pPr>
            <a:r>
              <a:t/>
            </a:r>
            <a:endParaRPr sz="1200">
              <a:latin typeface="Montserrat"/>
              <a:ea typeface="Montserrat"/>
              <a:cs typeface="Montserrat"/>
              <a:sym typeface="Montserrat"/>
            </a:endParaRPr>
          </a:p>
        </p:txBody>
      </p:sp>
      <p:sp>
        <p:nvSpPr>
          <p:cNvPr id="534" name="Google Shape;534;p33"/>
          <p:cNvSpPr txBox="1"/>
          <p:nvPr>
            <p:ph idx="1" type="body"/>
          </p:nvPr>
        </p:nvSpPr>
        <p:spPr>
          <a:xfrm>
            <a:off x="3317513" y="3596750"/>
            <a:ext cx="2673300" cy="809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s" sz="1200">
                <a:solidFill>
                  <a:schemeClr val="lt1"/>
                </a:solidFill>
                <a:latin typeface="Montserrat"/>
                <a:ea typeface="Montserrat"/>
                <a:cs typeface="Montserrat"/>
                <a:sym typeface="Montserrat"/>
              </a:rPr>
              <a:t>Usuario con dos compras  durante el tiempo del análisis</a:t>
            </a:r>
            <a:endParaRPr sz="12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None/>
            </a:pPr>
            <a:r>
              <a:t/>
            </a:r>
            <a:endParaRPr sz="1200">
              <a:solidFill>
                <a:schemeClr val="lt1"/>
              </a:solidFill>
              <a:latin typeface="Montserrat"/>
              <a:ea typeface="Montserrat"/>
              <a:cs typeface="Montserrat"/>
              <a:sym typeface="Montserrat"/>
            </a:endParaRPr>
          </a:p>
        </p:txBody>
      </p:sp>
      <p:sp>
        <p:nvSpPr>
          <p:cNvPr id="535" name="Google Shape;535;p33"/>
          <p:cNvSpPr txBox="1"/>
          <p:nvPr>
            <p:ph idx="1" type="body"/>
          </p:nvPr>
        </p:nvSpPr>
        <p:spPr>
          <a:xfrm>
            <a:off x="6156113" y="3596750"/>
            <a:ext cx="2673300" cy="809400"/>
          </a:xfrm>
          <a:prstGeom prst="rect">
            <a:avLst/>
          </a:prstGeom>
        </p:spPr>
        <p:txBody>
          <a:bodyPr anchorCtr="0" anchor="t" bIns="91425" lIns="91425" spcFirstLastPara="1" rIns="91425" wrap="square" tIns="91425">
            <a:normAutofit fontScale="92500"/>
          </a:bodyPr>
          <a:lstStyle/>
          <a:p>
            <a:pPr indent="0" lvl="0" marL="0" rtl="0" algn="ctr">
              <a:lnSpc>
                <a:spcPct val="100000"/>
              </a:lnSpc>
              <a:spcBef>
                <a:spcPts val="0"/>
              </a:spcBef>
              <a:spcAft>
                <a:spcPts val="0"/>
              </a:spcAft>
              <a:buNone/>
            </a:pPr>
            <a:r>
              <a:rPr lang="es" sz="1300">
                <a:latin typeface="Montserrat"/>
                <a:ea typeface="Montserrat"/>
                <a:cs typeface="Montserrat"/>
                <a:sym typeface="Montserrat"/>
              </a:rPr>
              <a:t>Usuario con tres o más compras  durante el tiempo del análisis</a:t>
            </a:r>
            <a:endParaRPr sz="1300">
              <a:latin typeface="Montserrat"/>
              <a:ea typeface="Montserrat"/>
              <a:cs typeface="Montserrat"/>
              <a:sym typeface="Montserrat"/>
            </a:endParaRPr>
          </a:p>
          <a:p>
            <a:pPr indent="0" lvl="0" marL="0" rtl="0" algn="ctr">
              <a:lnSpc>
                <a:spcPct val="100000"/>
              </a:lnSpc>
              <a:spcBef>
                <a:spcPts val="0"/>
              </a:spcBef>
              <a:spcAft>
                <a:spcPts val="0"/>
              </a:spcAft>
              <a:buNone/>
            </a:pPr>
            <a:r>
              <a:t/>
            </a:r>
            <a:endParaRPr sz="13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6"/>
          <p:cNvSpPr txBox="1"/>
          <p:nvPr/>
        </p:nvSpPr>
        <p:spPr>
          <a:xfrm>
            <a:off x="-32775" y="2356200"/>
            <a:ext cx="49884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3600">
                <a:solidFill>
                  <a:srgbClr val="FFFFFF"/>
                </a:solidFill>
                <a:latin typeface="Montserrat"/>
                <a:ea typeface="Montserrat"/>
                <a:cs typeface="Montserrat"/>
                <a:sym typeface="Montserrat"/>
              </a:rPr>
              <a:t>AGENDA</a:t>
            </a:r>
            <a:endParaRPr b="1" sz="3600">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4"/>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Exploración por frecuencia de compra</a:t>
            </a:r>
            <a:endParaRPr b="1" sz="2800">
              <a:solidFill>
                <a:srgbClr val="434343"/>
              </a:solidFill>
              <a:latin typeface="Montserrat"/>
              <a:ea typeface="Montserrat"/>
              <a:cs typeface="Montserrat"/>
              <a:sym typeface="Montserrat"/>
            </a:endParaRPr>
          </a:p>
        </p:txBody>
      </p:sp>
      <p:cxnSp>
        <p:nvCxnSpPr>
          <p:cNvPr id="542" name="Google Shape;542;p34"/>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543" name="Google Shape;543;p34"/>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544" name="Google Shape;544;p34"/>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545" name="Google Shape;545;p34"/>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546" name="Google Shape;546;p34"/>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547" name="Google Shape;547;p34"/>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548" name="Google Shape;548;p34"/>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549" name="Google Shape;549;p34"/>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3317500" y="976000"/>
            <a:ext cx="2673300" cy="36864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478913" y="976000"/>
            <a:ext cx="2673300" cy="368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6156088" y="976000"/>
            <a:ext cx="2673300" cy="368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txBox="1"/>
          <p:nvPr/>
        </p:nvSpPr>
        <p:spPr>
          <a:xfrm>
            <a:off x="707525" y="1088600"/>
            <a:ext cx="2216100" cy="431100"/>
          </a:xfrm>
          <a:prstGeom prst="rect">
            <a:avLst/>
          </a:prstGeom>
          <a:noFill/>
          <a:ln>
            <a:noFill/>
          </a:ln>
        </p:spPr>
        <p:txBody>
          <a:bodyPr anchorCtr="0" anchor="ctr" bIns="45700" lIns="120000" spcFirstLastPara="1" rIns="91425" wrap="square" tIns="45700">
            <a:noAutofit/>
          </a:bodyPr>
          <a:lstStyle/>
          <a:p>
            <a:pPr indent="0" lvl="0" marL="0" rtl="0" algn="ctr">
              <a:spcBef>
                <a:spcPts val="0"/>
              </a:spcBef>
              <a:spcAft>
                <a:spcPts val="0"/>
              </a:spcAft>
              <a:buNone/>
            </a:pPr>
            <a:r>
              <a:rPr b="1" lang="es" sz="1900">
                <a:solidFill>
                  <a:srgbClr val="434343"/>
                </a:solidFill>
                <a:latin typeface="Montserrat"/>
                <a:ea typeface="Montserrat"/>
                <a:cs typeface="Montserrat"/>
                <a:sym typeface="Montserrat"/>
              </a:rPr>
              <a:t>ÚNICO</a:t>
            </a:r>
            <a:endParaRPr b="1" sz="1900">
              <a:solidFill>
                <a:srgbClr val="434343"/>
              </a:solidFill>
              <a:latin typeface="Montserrat"/>
              <a:ea typeface="Montserrat"/>
              <a:cs typeface="Montserrat"/>
              <a:sym typeface="Montserrat"/>
            </a:endParaRPr>
          </a:p>
        </p:txBody>
      </p:sp>
      <p:sp>
        <p:nvSpPr>
          <p:cNvPr id="554" name="Google Shape;554;p34"/>
          <p:cNvSpPr txBox="1"/>
          <p:nvPr/>
        </p:nvSpPr>
        <p:spPr>
          <a:xfrm>
            <a:off x="3546113" y="1088600"/>
            <a:ext cx="2216100" cy="431100"/>
          </a:xfrm>
          <a:prstGeom prst="rect">
            <a:avLst/>
          </a:prstGeom>
          <a:noFill/>
          <a:ln>
            <a:noFill/>
          </a:ln>
        </p:spPr>
        <p:txBody>
          <a:bodyPr anchorCtr="0" anchor="ctr" bIns="45700" lIns="120000" spcFirstLastPara="1" rIns="91425" wrap="square" tIns="45700">
            <a:noAutofit/>
          </a:bodyPr>
          <a:lstStyle/>
          <a:p>
            <a:pPr indent="0" lvl="0" marL="0" rtl="0" algn="ctr">
              <a:spcBef>
                <a:spcPts val="0"/>
              </a:spcBef>
              <a:spcAft>
                <a:spcPts val="0"/>
              </a:spcAft>
              <a:buNone/>
            </a:pPr>
            <a:r>
              <a:rPr b="1" lang="es" sz="1900">
                <a:solidFill>
                  <a:schemeClr val="lt1"/>
                </a:solidFill>
                <a:latin typeface="Montserrat"/>
                <a:ea typeface="Montserrat"/>
                <a:cs typeface="Montserrat"/>
                <a:sym typeface="Montserrat"/>
              </a:rPr>
              <a:t>OCASIONAL</a:t>
            </a:r>
            <a:endParaRPr b="1" sz="1900">
              <a:solidFill>
                <a:schemeClr val="lt1"/>
              </a:solidFill>
              <a:latin typeface="Montserrat"/>
              <a:ea typeface="Montserrat"/>
              <a:cs typeface="Montserrat"/>
              <a:sym typeface="Montserrat"/>
            </a:endParaRPr>
          </a:p>
        </p:txBody>
      </p:sp>
      <p:sp>
        <p:nvSpPr>
          <p:cNvPr id="555" name="Google Shape;555;p34"/>
          <p:cNvSpPr txBox="1"/>
          <p:nvPr/>
        </p:nvSpPr>
        <p:spPr>
          <a:xfrm>
            <a:off x="6384663" y="1088600"/>
            <a:ext cx="2216100" cy="431100"/>
          </a:xfrm>
          <a:prstGeom prst="rect">
            <a:avLst/>
          </a:prstGeom>
          <a:noFill/>
          <a:ln>
            <a:noFill/>
          </a:ln>
        </p:spPr>
        <p:txBody>
          <a:bodyPr anchorCtr="0" anchor="ctr" bIns="45700" lIns="120000" spcFirstLastPara="1" rIns="91425" wrap="square" tIns="45700">
            <a:noAutofit/>
          </a:bodyPr>
          <a:lstStyle/>
          <a:p>
            <a:pPr indent="0" lvl="0" marL="0" rtl="0" algn="ctr">
              <a:spcBef>
                <a:spcPts val="0"/>
              </a:spcBef>
              <a:spcAft>
                <a:spcPts val="0"/>
              </a:spcAft>
              <a:buNone/>
            </a:pPr>
            <a:r>
              <a:rPr b="1" lang="es" sz="1900">
                <a:solidFill>
                  <a:schemeClr val="dk2"/>
                </a:solidFill>
                <a:latin typeface="Montserrat"/>
                <a:ea typeface="Montserrat"/>
                <a:cs typeface="Montserrat"/>
                <a:sym typeface="Montserrat"/>
              </a:rPr>
              <a:t>RECURRENTE</a:t>
            </a:r>
            <a:endParaRPr b="1" sz="1900">
              <a:solidFill>
                <a:schemeClr val="dk2"/>
              </a:solidFill>
              <a:latin typeface="Montserrat"/>
              <a:ea typeface="Montserrat"/>
              <a:cs typeface="Montserrat"/>
              <a:sym typeface="Montserrat"/>
            </a:endParaRPr>
          </a:p>
        </p:txBody>
      </p:sp>
      <p:pic>
        <p:nvPicPr>
          <p:cNvPr id="556" name="Google Shape;556;p34"/>
          <p:cNvPicPr preferRelativeResize="0"/>
          <p:nvPr/>
        </p:nvPicPr>
        <p:blipFill rotWithShape="1">
          <a:blip r:embed="rId4">
            <a:alphaModFix/>
          </a:blip>
          <a:srcRect b="0" l="0" r="76307" t="0"/>
          <a:stretch/>
        </p:blipFill>
        <p:spPr>
          <a:xfrm>
            <a:off x="2768425" y="976000"/>
            <a:ext cx="287043" cy="731156"/>
          </a:xfrm>
          <a:prstGeom prst="rect">
            <a:avLst/>
          </a:prstGeom>
          <a:noFill/>
          <a:ln>
            <a:noFill/>
          </a:ln>
        </p:spPr>
      </p:pic>
      <p:pic>
        <p:nvPicPr>
          <p:cNvPr id="557" name="Google Shape;557;p34"/>
          <p:cNvPicPr preferRelativeResize="0"/>
          <p:nvPr/>
        </p:nvPicPr>
        <p:blipFill rotWithShape="1">
          <a:blip r:embed="rId5">
            <a:alphaModFix/>
          </a:blip>
          <a:srcRect b="0" l="73996" r="0" t="0"/>
          <a:stretch/>
        </p:blipFill>
        <p:spPr>
          <a:xfrm>
            <a:off x="5545405" y="976005"/>
            <a:ext cx="315013" cy="731153"/>
          </a:xfrm>
          <a:prstGeom prst="rect">
            <a:avLst/>
          </a:prstGeom>
          <a:noFill/>
          <a:ln>
            <a:noFill/>
          </a:ln>
        </p:spPr>
      </p:pic>
      <p:pic>
        <p:nvPicPr>
          <p:cNvPr id="558" name="Google Shape;558;p34"/>
          <p:cNvPicPr preferRelativeResize="0"/>
          <p:nvPr/>
        </p:nvPicPr>
        <p:blipFill rotWithShape="1">
          <a:blip r:embed="rId6">
            <a:alphaModFix/>
          </a:blip>
          <a:srcRect b="0" l="36611" r="38205" t="0"/>
          <a:stretch/>
        </p:blipFill>
        <p:spPr>
          <a:xfrm>
            <a:off x="8408415" y="964112"/>
            <a:ext cx="315008" cy="754940"/>
          </a:xfrm>
          <a:prstGeom prst="rect">
            <a:avLst/>
          </a:prstGeom>
          <a:noFill/>
          <a:ln>
            <a:noFill/>
          </a:ln>
        </p:spPr>
      </p:pic>
      <p:sp>
        <p:nvSpPr>
          <p:cNvPr id="559" name="Google Shape;559;p34"/>
          <p:cNvSpPr txBox="1"/>
          <p:nvPr>
            <p:ph idx="1" type="body"/>
          </p:nvPr>
        </p:nvSpPr>
        <p:spPr>
          <a:xfrm>
            <a:off x="478925" y="1891700"/>
            <a:ext cx="2673300" cy="2770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200">
                <a:latin typeface="Montserrat"/>
                <a:ea typeface="Montserrat"/>
                <a:cs typeface="Montserrat"/>
                <a:sym typeface="Montserrat"/>
              </a:rPr>
              <a:t>Se encuentran satisfechos en el 78% de los casos</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rPr lang="es" sz="1200">
                <a:latin typeface="Montserrat"/>
                <a:ea typeface="Montserrat"/>
                <a:cs typeface="Montserrat"/>
                <a:sym typeface="Montserrat"/>
              </a:rPr>
              <a:t>Notoria la </a:t>
            </a:r>
            <a:r>
              <a:rPr b="1" lang="es" sz="1200">
                <a:latin typeface="Montserrat"/>
                <a:ea typeface="Montserrat"/>
                <a:cs typeface="Montserrat"/>
                <a:sym typeface="Montserrat"/>
              </a:rPr>
              <a:t>relación entre eficiencia en la cadena logística y satisfacción</a:t>
            </a:r>
            <a:r>
              <a:rPr lang="es" sz="1200">
                <a:latin typeface="Montserrat"/>
                <a:ea typeface="Montserrat"/>
                <a:cs typeface="Montserrat"/>
                <a:sym typeface="Montserrat"/>
              </a:rPr>
              <a:t>, sobre todo en el tramo final del envío entre logística y cliente. Es el perfil donde es más relevante.</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rPr lang="es" sz="1200">
                <a:latin typeface="Montserrat"/>
                <a:ea typeface="Montserrat"/>
                <a:cs typeface="Montserrat"/>
                <a:sym typeface="Montserrat"/>
              </a:rPr>
              <a:t>Menor relevancia de las características del </a:t>
            </a:r>
            <a:r>
              <a:rPr b="1" lang="es" sz="1200">
                <a:latin typeface="Montserrat"/>
                <a:ea typeface="Montserrat"/>
                <a:cs typeface="Montserrat"/>
                <a:sym typeface="Montserrat"/>
              </a:rPr>
              <a:t>producto</a:t>
            </a:r>
            <a:r>
              <a:rPr lang="es" sz="1200">
                <a:latin typeface="Montserrat"/>
                <a:ea typeface="Montserrat"/>
                <a:cs typeface="Montserrat"/>
                <a:sym typeface="Montserrat"/>
              </a:rPr>
              <a:t> y del </a:t>
            </a:r>
            <a:r>
              <a:rPr b="1" lang="es" sz="1200">
                <a:latin typeface="Montserrat"/>
                <a:ea typeface="Montserrat"/>
                <a:cs typeface="Montserrat"/>
                <a:sym typeface="Montserrat"/>
              </a:rPr>
              <a:t>vendedor</a:t>
            </a:r>
            <a:endParaRPr b="1" sz="1200">
              <a:latin typeface="Montserrat"/>
              <a:ea typeface="Montserrat"/>
              <a:cs typeface="Montserrat"/>
              <a:sym typeface="Montserrat"/>
            </a:endParaRPr>
          </a:p>
        </p:txBody>
      </p:sp>
      <p:sp>
        <p:nvSpPr>
          <p:cNvPr id="560" name="Google Shape;560;p34"/>
          <p:cNvSpPr txBox="1"/>
          <p:nvPr>
            <p:ph idx="1" type="body"/>
          </p:nvPr>
        </p:nvSpPr>
        <p:spPr>
          <a:xfrm>
            <a:off x="3317525" y="1891700"/>
            <a:ext cx="2673300" cy="2770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200">
                <a:solidFill>
                  <a:schemeClr val="lt1"/>
                </a:solidFill>
                <a:latin typeface="Montserrat"/>
                <a:ea typeface="Montserrat"/>
                <a:cs typeface="Montserrat"/>
                <a:sym typeface="Montserrat"/>
              </a:rPr>
              <a:t>Se encuentran satisfechos en el 79% de las operaciones</a:t>
            </a:r>
            <a:endParaRPr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200">
                <a:solidFill>
                  <a:schemeClr val="lt1"/>
                </a:solidFill>
                <a:latin typeface="Montserrat"/>
                <a:ea typeface="Montserrat"/>
                <a:cs typeface="Montserrat"/>
                <a:sym typeface="Montserrat"/>
              </a:rPr>
              <a:t>Notoria la </a:t>
            </a:r>
            <a:r>
              <a:rPr b="1" lang="es" sz="1200">
                <a:solidFill>
                  <a:schemeClr val="lt1"/>
                </a:solidFill>
                <a:latin typeface="Montserrat"/>
                <a:ea typeface="Montserrat"/>
                <a:cs typeface="Montserrat"/>
                <a:sym typeface="Montserrat"/>
              </a:rPr>
              <a:t>relación entre eficiencia en la cadena logística y satisfacción</a:t>
            </a:r>
            <a:r>
              <a:rPr lang="es" sz="1200">
                <a:solidFill>
                  <a:schemeClr val="lt1"/>
                </a:solidFill>
                <a:latin typeface="Montserrat"/>
                <a:ea typeface="Montserrat"/>
                <a:cs typeface="Montserrat"/>
                <a:sym typeface="Montserrat"/>
              </a:rPr>
              <a:t>, sobre todo en el tramo final del envío entre logística y cliente. Algo menor que en compradores únicos</a:t>
            </a:r>
            <a:endParaRPr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None/>
            </a:pPr>
            <a:r>
              <a:rPr lang="es" sz="1200">
                <a:solidFill>
                  <a:schemeClr val="lt1"/>
                </a:solidFill>
                <a:latin typeface="Montserrat"/>
                <a:ea typeface="Montserrat"/>
                <a:cs typeface="Montserrat"/>
                <a:sym typeface="Montserrat"/>
              </a:rPr>
              <a:t>Aumenta la relevancia de los factores </a:t>
            </a:r>
            <a:r>
              <a:rPr b="1" lang="es" sz="1200">
                <a:solidFill>
                  <a:schemeClr val="lt1"/>
                </a:solidFill>
                <a:latin typeface="Montserrat"/>
                <a:ea typeface="Montserrat"/>
                <a:cs typeface="Montserrat"/>
                <a:sym typeface="Montserrat"/>
              </a:rPr>
              <a:t>vendedor</a:t>
            </a:r>
            <a:r>
              <a:rPr lang="es" sz="1200">
                <a:solidFill>
                  <a:schemeClr val="lt1"/>
                </a:solidFill>
                <a:latin typeface="Montserrat"/>
                <a:ea typeface="Montserrat"/>
                <a:cs typeface="Montserrat"/>
                <a:sym typeface="Montserrat"/>
              </a:rPr>
              <a:t> y </a:t>
            </a:r>
            <a:r>
              <a:rPr b="1" lang="es" sz="1200">
                <a:solidFill>
                  <a:schemeClr val="lt1"/>
                </a:solidFill>
                <a:latin typeface="Montserrat"/>
                <a:ea typeface="Montserrat"/>
                <a:cs typeface="Montserrat"/>
                <a:sym typeface="Montserrat"/>
              </a:rPr>
              <a:t>producto</a:t>
            </a:r>
            <a:r>
              <a:rPr lang="es" sz="1200">
                <a:solidFill>
                  <a:schemeClr val="lt1"/>
                </a:solidFill>
                <a:latin typeface="Montserrat"/>
                <a:ea typeface="Montserrat"/>
                <a:cs typeface="Montserrat"/>
                <a:sym typeface="Montserrat"/>
              </a:rPr>
              <a:t>, sobre todo este último</a:t>
            </a:r>
            <a:endParaRPr sz="1200">
              <a:solidFill>
                <a:schemeClr val="lt1"/>
              </a:solidFill>
              <a:latin typeface="Montserrat"/>
              <a:ea typeface="Montserrat"/>
              <a:cs typeface="Montserrat"/>
              <a:sym typeface="Montserrat"/>
            </a:endParaRPr>
          </a:p>
        </p:txBody>
      </p:sp>
      <p:sp>
        <p:nvSpPr>
          <p:cNvPr id="561" name="Google Shape;561;p34"/>
          <p:cNvSpPr txBox="1"/>
          <p:nvPr>
            <p:ph idx="1" type="body"/>
          </p:nvPr>
        </p:nvSpPr>
        <p:spPr>
          <a:xfrm>
            <a:off x="6156125" y="1891700"/>
            <a:ext cx="2673300" cy="2770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200">
                <a:latin typeface="Montserrat"/>
                <a:ea typeface="Montserrat"/>
                <a:cs typeface="Montserrat"/>
                <a:sym typeface="Montserrat"/>
              </a:rPr>
              <a:t>Satisfacción en el orden del 83% de las entregas. A </a:t>
            </a:r>
            <a:r>
              <a:rPr b="1" lang="es" sz="1200">
                <a:latin typeface="Montserrat"/>
                <a:ea typeface="Montserrat"/>
                <a:cs typeface="Montserrat"/>
                <a:sym typeface="Montserrat"/>
              </a:rPr>
              <a:t>mayor fidelidad, mejor reseña</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rPr lang="es" sz="1200">
                <a:latin typeface="Montserrat"/>
                <a:ea typeface="Montserrat"/>
                <a:cs typeface="Montserrat"/>
                <a:sym typeface="Montserrat"/>
              </a:rPr>
              <a:t>Aminora respecto al resto la </a:t>
            </a:r>
            <a:r>
              <a:rPr b="1" lang="es" sz="1200">
                <a:latin typeface="Montserrat"/>
                <a:ea typeface="Montserrat"/>
                <a:cs typeface="Montserrat"/>
                <a:sym typeface="Montserrat"/>
              </a:rPr>
              <a:t>relación entre eficiencia en la cadena logística y satisfacción</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rPr lang="es" sz="1200">
                <a:latin typeface="Montserrat"/>
                <a:ea typeface="Montserrat"/>
                <a:cs typeface="Montserrat"/>
                <a:sym typeface="Montserrat"/>
              </a:rPr>
              <a:t>Mayor influencia en características del producto en relación a su satisfacción, tales como </a:t>
            </a:r>
            <a:r>
              <a:rPr b="1" lang="es" sz="1200">
                <a:latin typeface="Montserrat"/>
                <a:ea typeface="Montserrat"/>
                <a:cs typeface="Montserrat"/>
                <a:sym typeface="Montserrat"/>
              </a:rPr>
              <a:t>nivel de precio</a:t>
            </a:r>
            <a:r>
              <a:rPr lang="es" sz="1200">
                <a:latin typeface="Montserrat"/>
                <a:ea typeface="Montserrat"/>
                <a:cs typeface="Montserrat"/>
                <a:sym typeface="Montserrat"/>
              </a:rPr>
              <a:t> o </a:t>
            </a:r>
            <a:r>
              <a:rPr b="1" lang="es" sz="1200">
                <a:latin typeface="Montserrat"/>
                <a:ea typeface="Montserrat"/>
                <a:cs typeface="Montserrat"/>
                <a:sym typeface="Montserrat"/>
              </a:rPr>
              <a:t>precio relativo al envío</a:t>
            </a:r>
            <a:endParaRPr b="1" sz="13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5" name="Shape 565"/>
        <p:cNvGrpSpPr/>
        <p:nvPr/>
      </p:nvGrpSpPr>
      <p:grpSpPr>
        <a:xfrm>
          <a:off x="0" y="0"/>
          <a:ext cx="0" cy="0"/>
          <a:chOff x="0" y="0"/>
          <a:chExt cx="0" cy="0"/>
        </a:xfrm>
      </p:grpSpPr>
      <p:pic>
        <p:nvPicPr>
          <p:cNvPr id="566" name="Google Shape;566;p35"/>
          <p:cNvPicPr preferRelativeResize="0"/>
          <p:nvPr/>
        </p:nvPicPr>
        <p:blipFill rotWithShape="1">
          <a:blip r:embed="rId3">
            <a:alphaModFix/>
          </a:blip>
          <a:srcRect b="23179" l="30189" r="8524" t="41109"/>
          <a:stretch/>
        </p:blipFill>
        <p:spPr>
          <a:xfrm>
            <a:off x="217000" y="1404875"/>
            <a:ext cx="8071800" cy="2547826"/>
          </a:xfrm>
          <a:prstGeom prst="rect">
            <a:avLst/>
          </a:prstGeom>
          <a:noFill/>
          <a:ln>
            <a:noFill/>
          </a:ln>
        </p:spPr>
      </p:pic>
      <p:sp>
        <p:nvSpPr>
          <p:cNvPr id="567" name="Google Shape;567;p35"/>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Usuario Recurrente</a:t>
            </a:r>
            <a:endParaRPr b="1" sz="2800">
              <a:solidFill>
                <a:srgbClr val="434343"/>
              </a:solidFill>
              <a:latin typeface="Montserrat"/>
              <a:ea typeface="Montserrat"/>
              <a:cs typeface="Montserrat"/>
              <a:sym typeface="Montserrat"/>
            </a:endParaRPr>
          </a:p>
        </p:txBody>
      </p:sp>
      <p:cxnSp>
        <p:nvCxnSpPr>
          <p:cNvPr id="569" name="Google Shape;569;p35"/>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570" name="Google Shape;570;p35"/>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571" name="Google Shape;571;p35"/>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572" name="Google Shape;572;p35"/>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573" name="Google Shape;573;p35"/>
          <p:cNvPicPr preferRelativeResize="0"/>
          <p:nvPr/>
        </p:nvPicPr>
        <p:blipFill>
          <a:blip r:embed="rId4">
            <a:alphaModFix/>
          </a:blip>
          <a:stretch>
            <a:fillRect/>
          </a:stretch>
        </p:blipFill>
        <p:spPr>
          <a:xfrm>
            <a:off x="7462350" y="4662402"/>
            <a:ext cx="1603225" cy="481100"/>
          </a:xfrm>
          <a:prstGeom prst="rect">
            <a:avLst/>
          </a:prstGeom>
          <a:noFill/>
          <a:ln>
            <a:noFill/>
          </a:ln>
        </p:spPr>
      </p:pic>
      <p:cxnSp>
        <p:nvCxnSpPr>
          <p:cNvPr id="574" name="Google Shape;574;p35"/>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575" name="Google Shape;575;p35"/>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576" name="Google Shape;576;p35"/>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35"/>
          <p:cNvPicPr preferRelativeResize="0"/>
          <p:nvPr/>
        </p:nvPicPr>
        <p:blipFill rotWithShape="1">
          <a:blip r:embed="rId5">
            <a:alphaModFix/>
          </a:blip>
          <a:srcRect b="0" l="36611" r="38205" t="0"/>
          <a:stretch/>
        </p:blipFill>
        <p:spPr>
          <a:xfrm>
            <a:off x="8319400" y="1802875"/>
            <a:ext cx="641649" cy="15377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pic>
        <p:nvPicPr>
          <p:cNvPr id="582" name="Google Shape;582;p36"/>
          <p:cNvPicPr preferRelativeResize="0"/>
          <p:nvPr/>
        </p:nvPicPr>
        <p:blipFill rotWithShape="1">
          <a:blip r:embed="rId3">
            <a:alphaModFix/>
          </a:blip>
          <a:srcRect b="23179" l="30187" r="2923" t="41109"/>
          <a:stretch/>
        </p:blipFill>
        <p:spPr>
          <a:xfrm>
            <a:off x="2455263" y="904100"/>
            <a:ext cx="4233470" cy="1224301"/>
          </a:xfrm>
          <a:prstGeom prst="rect">
            <a:avLst/>
          </a:prstGeom>
          <a:noFill/>
          <a:ln>
            <a:noFill/>
          </a:ln>
        </p:spPr>
      </p:pic>
      <p:sp>
        <p:nvSpPr>
          <p:cNvPr id="583" name="Google Shape;583;p36"/>
          <p:cNvSpPr/>
          <p:nvPr/>
        </p:nvSpPr>
        <p:spPr>
          <a:xfrm>
            <a:off x="-11200" y="2204500"/>
            <a:ext cx="9155100" cy="29388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txBox="1"/>
          <p:nvPr>
            <p:ph idx="1" type="body"/>
          </p:nvPr>
        </p:nvSpPr>
        <p:spPr>
          <a:xfrm>
            <a:off x="431650" y="2289568"/>
            <a:ext cx="8445000" cy="21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Tendencia central</a:t>
            </a:r>
            <a:r>
              <a:rPr lang="es" sz="950">
                <a:solidFill>
                  <a:srgbClr val="FFFFFF"/>
                </a:solidFill>
                <a:latin typeface="Montserrat"/>
                <a:ea typeface="Montserrat"/>
                <a:cs typeface="Montserrat"/>
                <a:sym typeface="Montserrat"/>
              </a:rPr>
              <a:t>: La entrega desde la compra ronda los 11 días, los días hasta puntuar la compra cerca de 2, y la entrega suele llegar 12 días antes de lo estimado</a:t>
            </a:r>
            <a:endParaRPr sz="950">
              <a:solidFill>
                <a:srgbClr val="FFFFFF"/>
              </a:solidFill>
              <a:latin typeface="Montserrat"/>
              <a:ea typeface="Montserrat"/>
              <a:cs typeface="Montserrat"/>
              <a:sym typeface="Montserrat"/>
            </a:endParaRPr>
          </a:p>
          <a:p>
            <a:pPr indent="0" lvl="0" marL="0" rtl="0" algn="l">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Tasa de </a:t>
            </a:r>
            <a:r>
              <a:rPr b="1" lang="es" sz="950">
                <a:solidFill>
                  <a:srgbClr val="FFFFFF"/>
                </a:solidFill>
                <a:latin typeface="Montserrat"/>
                <a:ea typeface="Montserrat"/>
                <a:cs typeface="Montserrat"/>
                <a:sym typeface="Montserrat"/>
              </a:rPr>
              <a:t>satisfacción</a:t>
            </a:r>
            <a:r>
              <a:rPr lang="es" sz="950">
                <a:solidFill>
                  <a:srgbClr val="FFFFFF"/>
                </a:solidFill>
                <a:latin typeface="Montserrat"/>
                <a:ea typeface="Montserrat"/>
                <a:cs typeface="Montserrat"/>
                <a:sym typeface="Montserrat"/>
              </a:rPr>
              <a:t> Mayor tasa de satisfacción que a nivel general: 86% contra 13% de reviews negativas</a:t>
            </a:r>
            <a:endParaRPr sz="950">
              <a:solidFill>
                <a:srgbClr val="FFFFFF"/>
              </a:solidFill>
              <a:latin typeface="Montserrat"/>
              <a:ea typeface="Montserrat"/>
              <a:cs typeface="Montserrat"/>
              <a:sym typeface="Montserrat"/>
            </a:endParaRPr>
          </a:p>
          <a:p>
            <a:pPr indent="0" lvl="0" marL="0" rtl="0" algn="l">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Perfil de buenos puntuadores</a:t>
            </a:r>
            <a:r>
              <a:rPr lang="es" sz="950">
                <a:solidFill>
                  <a:srgbClr val="FFFFFF"/>
                </a:solidFill>
                <a:latin typeface="Montserrat"/>
                <a:ea typeface="Montserrat"/>
                <a:cs typeface="Montserrat"/>
                <a:sym typeface="Montserrat"/>
              </a:rPr>
              <a:t>: Amplia mayoría de San Pablo, aunque a la vez resalta lo chico de esta población de compradores recurrentes</a:t>
            </a:r>
            <a:endParaRPr sz="950">
              <a:solidFill>
                <a:srgbClr val="FFFFFF"/>
              </a:solidFill>
              <a:latin typeface="Montserrat"/>
              <a:ea typeface="Montserrat"/>
              <a:cs typeface="Montserrat"/>
              <a:sym typeface="Montserrat"/>
            </a:endParaRPr>
          </a:p>
          <a:p>
            <a:pPr indent="0" lvl="0" marL="0" rtl="0" algn="l">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Distribución del comportamiento del buen puntuador y puntuador negativo</a:t>
            </a:r>
            <a:r>
              <a:rPr lang="es" sz="950">
                <a:solidFill>
                  <a:srgbClr val="FFFFFF"/>
                </a:solidFill>
                <a:latin typeface="Montserrat"/>
                <a:ea typeface="Montserrat"/>
                <a:cs typeface="Montserrat"/>
                <a:sym typeface="Montserrat"/>
              </a:rPr>
              <a:t>: Misma tendencia respecto a eficiencia y velocidad del envío que en el análisis agregado, quizás un poco más suavizado. Más notorias las diferencias en precio relativo del envío</a:t>
            </a:r>
            <a:endParaRPr sz="950">
              <a:solidFill>
                <a:srgbClr val="FFFFFF"/>
              </a:solidFill>
              <a:latin typeface="Montserrat"/>
              <a:ea typeface="Montserrat"/>
              <a:cs typeface="Montserrat"/>
              <a:sym typeface="Montserrat"/>
            </a:endParaRPr>
          </a:p>
          <a:p>
            <a:pPr indent="0" lvl="0" marL="0" rtl="0" algn="l">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Hora de compra</a:t>
            </a:r>
            <a:r>
              <a:rPr lang="es" sz="950">
                <a:solidFill>
                  <a:srgbClr val="FFFFFF"/>
                </a:solidFill>
                <a:latin typeface="Montserrat"/>
                <a:ea typeface="Montserrat"/>
                <a:cs typeface="Montserrat"/>
                <a:sym typeface="Montserrat"/>
              </a:rPr>
              <a:t>: Notoriamente mayor al mediodía. Menos marcados los ciclos diurnos como en el dataset general</a:t>
            </a:r>
            <a:endParaRPr sz="950">
              <a:solidFill>
                <a:srgbClr val="FFFFFF"/>
              </a:solidFill>
              <a:latin typeface="Montserrat"/>
              <a:ea typeface="Montserrat"/>
              <a:cs typeface="Montserrat"/>
              <a:sym typeface="Montserrat"/>
            </a:endParaRPr>
          </a:p>
          <a:p>
            <a:pPr indent="0" lvl="0" marL="0" rtl="0" algn="l">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Día de la compra del mes</a:t>
            </a:r>
            <a:r>
              <a:rPr lang="es" sz="950">
                <a:solidFill>
                  <a:srgbClr val="FFFFFF"/>
                </a:solidFill>
                <a:latin typeface="Montserrat"/>
                <a:ea typeface="Montserrat"/>
                <a:cs typeface="Montserrat"/>
                <a:sym typeface="Montserrat"/>
              </a:rPr>
              <a:t>: No parece seguir una distribución clara. Resaltan los días 13</a:t>
            </a:r>
            <a:endParaRPr sz="950">
              <a:solidFill>
                <a:srgbClr val="FFFFFF"/>
              </a:solidFill>
              <a:latin typeface="Montserrat"/>
              <a:ea typeface="Montserrat"/>
              <a:cs typeface="Montserrat"/>
              <a:sym typeface="Montserrat"/>
            </a:endParaRPr>
          </a:p>
          <a:p>
            <a:pPr indent="0" lvl="0" marL="0" rtl="0" algn="l">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Análisis de correlaciones</a:t>
            </a:r>
            <a:r>
              <a:rPr lang="es" sz="950">
                <a:solidFill>
                  <a:srgbClr val="FFFFFF"/>
                </a:solidFill>
                <a:latin typeface="Montserrat"/>
                <a:ea typeface="Montserrat"/>
                <a:cs typeface="Montserrat"/>
                <a:sym typeface="Montserrat"/>
              </a:rPr>
              <a:t> También notorias en los deltas logísticos, pero aparecen por la positiva otras referidas a las características del producto, como medidas, peso y precio</a:t>
            </a:r>
            <a:endParaRPr sz="950">
              <a:solidFill>
                <a:srgbClr val="FFFFFF"/>
              </a:solidFill>
              <a:latin typeface="Montserrat"/>
              <a:ea typeface="Montserrat"/>
              <a:cs typeface="Montserrat"/>
              <a:sym typeface="Montserrat"/>
            </a:endParaRPr>
          </a:p>
          <a:p>
            <a:pPr indent="0" lvl="0" marL="0" rtl="0" algn="l">
              <a:lnSpc>
                <a:spcPct val="100000"/>
              </a:lnSpc>
              <a:spcBef>
                <a:spcPts val="500"/>
              </a:spcBef>
              <a:spcAft>
                <a:spcPts val="0"/>
              </a:spcAft>
              <a:buSzPts val="440"/>
              <a:buNone/>
            </a:pPr>
            <a:r>
              <a:t/>
            </a:r>
            <a:endParaRPr b="1"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t/>
            </a:r>
            <a:endParaRPr b="1" sz="950">
              <a:solidFill>
                <a:srgbClr val="FFFFFF"/>
              </a:solidFill>
              <a:latin typeface="Montserrat"/>
              <a:ea typeface="Montserrat"/>
              <a:cs typeface="Montserrat"/>
              <a:sym typeface="Montserrat"/>
            </a:endParaRPr>
          </a:p>
        </p:txBody>
      </p:sp>
      <p:sp>
        <p:nvSpPr>
          <p:cNvPr id="585" name="Google Shape;585;p36"/>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Usuario Recurrente</a:t>
            </a:r>
            <a:endParaRPr b="1" sz="2800">
              <a:solidFill>
                <a:srgbClr val="434343"/>
              </a:solidFill>
              <a:latin typeface="Montserrat"/>
              <a:ea typeface="Montserrat"/>
              <a:cs typeface="Montserrat"/>
              <a:sym typeface="Montserrat"/>
            </a:endParaRPr>
          </a:p>
        </p:txBody>
      </p:sp>
      <p:cxnSp>
        <p:nvCxnSpPr>
          <p:cNvPr id="587" name="Google Shape;587;p36"/>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588" name="Google Shape;588;p36"/>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589" name="Google Shape;589;p36"/>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590" name="Google Shape;590;p36"/>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591" name="Google Shape;591;p36"/>
          <p:cNvPicPr preferRelativeResize="0"/>
          <p:nvPr/>
        </p:nvPicPr>
        <p:blipFill>
          <a:blip r:embed="rId4">
            <a:alphaModFix/>
          </a:blip>
          <a:stretch>
            <a:fillRect/>
          </a:stretch>
        </p:blipFill>
        <p:spPr>
          <a:xfrm>
            <a:off x="7462350" y="178527"/>
            <a:ext cx="1603225" cy="481100"/>
          </a:xfrm>
          <a:prstGeom prst="rect">
            <a:avLst/>
          </a:prstGeom>
          <a:noFill/>
          <a:ln>
            <a:noFill/>
          </a:ln>
        </p:spPr>
      </p:pic>
      <p:cxnSp>
        <p:nvCxnSpPr>
          <p:cNvPr id="592" name="Google Shape;592;p36"/>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593" name="Google Shape;593;p36"/>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594" name="Google Shape;594;p36"/>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36"/>
          <p:cNvPicPr preferRelativeResize="0"/>
          <p:nvPr/>
        </p:nvPicPr>
        <p:blipFill rotWithShape="1">
          <a:blip r:embed="rId5">
            <a:alphaModFix/>
          </a:blip>
          <a:srcRect b="0" l="36611" r="38205" t="0"/>
          <a:stretch/>
        </p:blipFill>
        <p:spPr>
          <a:xfrm>
            <a:off x="6830924" y="975900"/>
            <a:ext cx="405750" cy="972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9" name="Shape 599"/>
        <p:cNvGrpSpPr/>
        <p:nvPr/>
      </p:nvGrpSpPr>
      <p:grpSpPr>
        <a:xfrm>
          <a:off x="0" y="0"/>
          <a:ext cx="0" cy="0"/>
          <a:chOff x="0" y="0"/>
          <a:chExt cx="0" cy="0"/>
        </a:xfrm>
      </p:grpSpPr>
      <p:pic>
        <p:nvPicPr>
          <p:cNvPr id="600" name="Google Shape;600;p37"/>
          <p:cNvPicPr preferRelativeResize="0"/>
          <p:nvPr/>
        </p:nvPicPr>
        <p:blipFill rotWithShape="1">
          <a:blip r:embed="rId3">
            <a:alphaModFix/>
          </a:blip>
          <a:srcRect b="30749" l="30268" r="8234" t="33184"/>
          <a:stretch/>
        </p:blipFill>
        <p:spPr>
          <a:xfrm>
            <a:off x="217000" y="1404875"/>
            <a:ext cx="8019998" cy="2547826"/>
          </a:xfrm>
          <a:prstGeom prst="rect">
            <a:avLst/>
          </a:prstGeom>
          <a:noFill/>
          <a:ln>
            <a:noFill/>
          </a:ln>
        </p:spPr>
      </p:pic>
      <p:sp>
        <p:nvSpPr>
          <p:cNvPr id="601" name="Google Shape;601;p37"/>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Usuario Ocasional</a:t>
            </a:r>
            <a:endParaRPr b="1" sz="2800">
              <a:solidFill>
                <a:srgbClr val="434343"/>
              </a:solidFill>
              <a:latin typeface="Montserrat"/>
              <a:ea typeface="Montserrat"/>
              <a:cs typeface="Montserrat"/>
              <a:sym typeface="Montserrat"/>
            </a:endParaRPr>
          </a:p>
        </p:txBody>
      </p:sp>
      <p:cxnSp>
        <p:nvCxnSpPr>
          <p:cNvPr id="603" name="Google Shape;603;p37"/>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604" name="Google Shape;604;p37"/>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605" name="Google Shape;605;p37"/>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606" name="Google Shape;606;p37"/>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607" name="Google Shape;607;p37"/>
          <p:cNvPicPr preferRelativeResize="0"/>
          <p:nvPr/>
        </p:nvPicPr>
        <p:blipFill>
          <a:blip r:embed="rId4">
            <a:alphaModFix/>
          </a:blip>
          <a:stretch>
            <a:fillRect/>
          </a:stretch>
        </p:blipFill>
        <p:spPr>
          <a:xfrm>
            <a:off x="7462350" y="4662402"/>
            <a:ext cx="1603225" cy="481100"/>
          </a:xfrm>
          <a:prstGeom prst="rect">
            <a:avLst/>
          </a:prstGeom>
          <a:noFill/>
          <a:ln>
            <a:noFill/>
          </a:ln>
        </p:spPr>
      </p:pic>
      <p:cxnSp>
        <p:nvCxnSpPr>
          <p:cNvPr id="608" name="Google Shape;608;p37"/>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609" name="Google Shape;609;p37"/>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610" name="Google Shape;610;p37"/>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37"/>
          <p:cNvPicPr preferRelativeResize="0"/>
          <p:nvPr/>
        </p:nvPicPr>
        <p:blipFill rotWithShape="1">
          <a:blip r:embed="rId5">
            <a:alphaModFix/>
          </a:blip>
          <a:srcRect b="0" l="73996" r="0" t="0"/>
          <a:stretch/>
        </p:blipFill>
        <p:spPr>
          <a:xfrm>
            <a:off x="8288791" y="1827100"/>
            <a:ext cx="641669" cy="148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5" name="Shape 615"/>
        <p:cNvGrpSpPr/>
        <p:nvPr/>
      </p:nvGrpSpPr>
      <p:grpSpPr>
        <a:xfrm>
          <a:off x="0" y="0"/>
          <a:ext cx="0" cy="0"/>
          <a:chOff x="0" y="0"/>
          <a:chExt cx="0" cy="0"/>
        </a:xfrm>
      </p:grpSpPr>
      <p:pic>
        <p:nvPicPr>
          <p:cNvPr id="616" name="Google Shape;616;p38"/>
          <p:cNvPicPr preferRelativeResize="0"/>
          <p:nvPr/>
        </p:nvPicPr>
        <p:blipFill rotWithShape="1">
          <a:blip r:embed="rId3">
            <a:alphaModFix/>
          </a:blip>
          <a:srcRect b="30749" l="30269" r="2390" t="33184"/>
          <a:stretch/>
        </p:blipFill>
        <p:spPr>
          <a:xfrm>
            <a:off x="2544071" y="904100"/>
            <a:ext cx="4220150" cy="1224301"/>
          </a:xfrm>
          <a:prstGeom prst="rect">
            <a:avLst/>
          </a:prstGeom>
          <a:noFill/>
          <a:ln>
            <a:noFill/>
          </a:ln>
        </p:spPr>
      </p:pic>
      <p:sp>
        <p:nvSpPr>
          <p:cNvPr id="617" name="Google Shape;617;p38"/>
          <p:cNvSpPr/>
          <p:nvPr/>
        </p:nvSpPr>
        <p:spPr>
          <a:xfrm>
            <a:off x="-11200" y="2204500"/>
            <a:ext cx="9155100" cy="29388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txBox="1"/>
          <p:nvPr>
            <p:ph idx="1" type="body"/>
          </p:nvPr>
        </p:nvSpPr>
        <p:spPr>
          <a:xfrm>
            <a:off x="431650" y="2289568"/>
            <a:ext cx="8445000" cy="210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
              <a:buNone/>
            </a:pPr>
            <a:r>
              <a:rPr b="1" lang="es" sz="950">
                <a:solidFill>
                  <a:schemeClr val="lt1"/>
                </a:solidFill>
                <a:latin typeface="Montserrat"/>
                <a:ea typeface="Montserrat"/>
                <a:cs typeface="Montserrat"/>
                <a:sym typeface="Montserrat"/>
              </a:rPr>
              <a:t>Tendencia central</a:t>
            </a:r>
            <a:r>
              <a:rPr lang="es" sz="950">
                <a:solidFill>
                  <a:schemeClr val="lt1"/>
                </a:solidFill>
                <a:latin typeface="Montserrat"/>
                <a:ea typeface="Montserrat"/>
                <a:cs typeface="Montserrat"/>
                <a:sym typeface="Montserrat"/>
              </a:rPr>
              <a:t>: La entrega desde la compra ronda los 11 días, los días hasta puntuar la compra cerca de 2, y la entrega suele llegar 12 días antes de lo estimado</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rPr b="1" lang="es" sz="950">
                <a:solidFill>
                  <a:schemeClr val="lt1"/>
                </a:solidFill>
                <a:latin typeface="Montserrat"/>
                <a:ea typeface="Montserrat"/>
                <a:cs typeface="Montserrat"/>
                <a:sym typeface="Montserrat"/>
              </a:rPr>
              <a:t>Tasa de </a:t>
            </a:r>
            <a:r>
              <a:rPr b="1" lang="es" sz="950">
                <a:solidFill>
                  <a:schemeClr val="lt1"/>
                </a:solidFill>
                <a:latin typeface="Montserrat"/>
                <a:ea typeface="Montserrat"/>
                <a:cs typeface="Montserrat"/>
                <a:sym typeface="Montserrat"/>
              </a:rPr>
              <a:t>satisfacción</a:t>
            </a:r>
            <a:r>
              <a:rPr lang="es" sz="950">
                <a:solidFill>
                  <a:schemeClr val="lt1"/>
                </a:solidFill>
                <a:latin typeface="Montserrat"/>
                <a:ea typeface="Montserrat"/>
                <a:cs typeface="Montserrat"/>
                <a:sym typeface="Montserrat"/>
              </a:rPr>
              <a:t> Algo mayor tasa de satisfacción que a nivel general: 79% contra 21% de reviews negativas</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rPr b="1" lang="es" sz="950">
                <a:solidFill>
                  <a:schemeClr val="lt1"/>
                </a:solidFill>
                <a:latin typeface="Montserrat"/>
                <a:ea typeface="Montserrat"/>
                <a:cs typeface="Montserrat"/>
                <a:sym typeface="Montserrat"/>
              </a:rPr>
              <a:t>Perfil de buenos puntuadores</a:t>
            </a:r>
            <a:r>
              <a:rPr lang="es" sz="950">
                <a:solidFill>
                  <a:schemeClr val="lt1"/>
                </a:solidFill>
                <a:latin typeface="Montserrat"/>
                <a:ea typeface="Montserrat"/>
                <a:cs typeface="Montserrat"/>
                <a:sym typeface="Montserrat"/>
              </a:rPr>
              <a:t>: Similar al dataset general. Resalta la </a:t>
            </a:r>
            <a:r>
              <a:rPr lang="es" sz="950">
                <a:solidFill>
                  <a:schemeClr val="lt1"/>
                </a:solidFill>
                <a:latin typeface="Montserrat"/>
                <a:ea typeface="Montserrat"/>
                <a:cs typeface="Montserrat"/>
                <a:sym typeface="Montserrat"/>
              </a:rPr>
              <a:t>categoría</a:t>
            </a:r>
            <a:r>
              <a:rPr lang="es" sz="950">
                <a:solidFill>
                  <a:schemeClr val="lt1"/>
                </a:solidFill>
                <a:latin typeface="Montserrat"/>
                <a:ea typeface="Montserrat"/>
                <a:cs typeface="Montserrat"/>
                <a:sym typeface="Montserrat"/>
              </a:rPr>
              <a:t> de muebles, vendedores atomizados y bastante deslocalización en el estado</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rPr b="1" lang="es" sz="950">
                <a:solidFill>
                  <a:schemeClr val="lt1"/>
                </a:solidFill>
                <a:latin typeface="Montserrat"/>
                <a:ea typeface="Montserrat"/>
                <a:cs typeface="Montserrat"/>
                <a:sym typeface="Montserrat"/>
              </a:rPr>
              <a:t>Distribución del comportamiento del buen puntuador y puntuador negativo</a:t>
            </a:r>
            <a:r>
              <a:rPr lang="es" sz="950">
                <a:solidFill>
                  <a:schemeClr val="lt1"/>
                </a:solidFill>
                <a:latin typeface="Montserrat"/>
                <a:ea typeface="Montserrat"/>
                <a:cs typeface="Montserrat"/>
                <a:sym typeface="Montserrat"/>
              </a:rPr>
              <a:t>: Similar tendencia respecto a eficiencia y velocidad del envío que en el análisis agregado, quizás un poco más suavizado. </a:t>
            </a:r>
            <a:r>
              <a:rPr lang="es" sz="950">
                <a:solidFill>
                  <a:schemeClr val="lt1"/>
                </a:solidFill>
                <a:latin typeface="Montserrat"/>
                <a:ea typeface="Montserrat"/>
                <a:cs typeface="Montserrat"/>
                <a:sym typeface="Montserrat"/>
              </a:rPr>
              <a:t>Extrañamente</a:t>
            </a:r>
            <a:r>
              <a:rPr lang="es" sz="950">
                <a:solidFill>
                  <a:schemeClr val="lt1"/>
                </a:solidFill>
                <a:latin typeface="Montserrat"/>
                <a:ea typeface="Montserrat"/>
                <a:cs typeface="Montserrat"/>
                <a:sym typeface="Montserrat"/>
              </a:rPr>
              <a:t> se invierte la relación en lo que respecta al precio relativo del envío, aunque por muy poco</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rPr b="1" lang="es" sz="950">
                <a:solidFill>
                  <a:schemeClr val="lt1"/>
                </a:solidFill>
                <a:latin typeface="Montserrat"/>
                <a:ea typeface="Montserrat"/>
                <a:cs typeface="Montserrat"/>
                <a:sym typeface="Montserrat"/>
              </a:rPr>
              <a:t>Hora de compra</a:t>
            </a:r>
            <a:r>
              <a:rPr lang="es" sz="950">
                <a:solidFill>
                  <a:schemeClr val="lt1"/>
                </a:solidFill>
                <a:latin typeface="Montserrat"/>
                <a:ea typeface="Montserrat"/>
                <a:cs typeface="Montserrat"/>
                <a:sym typeface="Montserrat"/>
              </a:rPr>
              <a:t>: Similar a la tendencia general, con pico a las 15 horas. Resalta otro pico a las 22 horas, seguramente de compras post cena</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rPr b="1" lang="es" sz="950">
                <a:solidFill>
                  <a:schemeClr val="lt1"/>
                </a:solidFill>
                <a:latin typeface="Montserrat"/>
                <a:ea typeface="Montserrat"/>
                <a:cs typeface="Montserrat"/>
                <a:sym typeface="Montserrat"/>
              </a:rPr>
              <a:t>Día de la compra del mes</a:t>
            </a:r>
            <a:r>
              <a:rPr lang="es" sz="950">
                <a:solidFill>
                  <a:schemeClr val="lt1"/>
                </a:solidFill>
                <a:latin typeface="Montserrat"/>
                <a:ea typeface="Montserrat"/>
                <a:cs typeface="Montserrat"/>
                <a:sym typeface="Montserrat"/>
              </a:rPr>
              <a:t>: Más fluctuante que con la data agregada, fuertes picos a principio y a mitad de mes</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rPr b="1" lang="es" sz="950">
                <a:solidFill>
                  <a:schemeClr val="lt1"/>
                </a:solidFill>
                <a:latin typeface="Montserrat"/>
                <a:ea typeface="Montserrat"/>
                <a:cs typeface="Montserrat"/>
                <a:sym typeface="Montserrat"/>
              </a:rPr>
              <a:t>Análisis de correlaciones</a:t>
            </a:r>
            <a:r>
              <a:rPr lang="es" sz="950">
                <a:solidFill>
                  <a:schemeClr val="lt1"/>
                </a:solidFill>
                <a:latin typeface="Montserrat"/>
                <a:ea typeface="Montserrat"/>
                <a:cs typeface="Montserrat"/>
                <a:sym typeface="Montserrat"/>
              </a:rPr>
              <a:t> También en la línea del dataset agregado. Mandan los deltas temporales, por la positiva y por la negativa</a:t>
            </a:r>
            <a:endParaRPr sz="95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440"/>
              <a:buNone/>
            </a:pPr>
            <a:r>
              <a:t/>
            </a:r>
            <a:endParaRPr b="1" sz="950">
              <a:solidFill>
                <a:srgbClr val="FFFFFF"/>
              </a:solidFill>
              <a:latin typeface="Montserrat"/>
              <a:ea typeface="Montserrat"/>
              <a:cs typeface="Montserrat"/>
              <a:sym typeface="Montserrat"/>
            </a:endParaRPr>
          </a:p>
        </p:txBody>
      </p:sp>
      <p:sp>
        <p:nvSpPr>
          <p:cNvPr id="619" name="Google Shape;619;p38"/>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Usuario Ocasional</a:t>
            </a:r>
            <a:endParaRPr b="1" sz="2800">
              <a:solidFill>
                <a:srgbClr val="434343"/>
              </a:solidFill>
              <a:latin typeface="Montserrat"/>
              <a:ea typeface="Montserrat"/>
              <a:cs typeface="Montserrat"/>
              <a:sym typeface="Montserrat"/>
            </a:endParaRPr>
          </a:p>
        </p:txBody>
      </p:sp>
      <p:cxnSp>
        <p:nvCxnSpPr>
          <p:cNvPr id="621" name="Google Shape;621;p38"/>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622" name="Google Shape;622;p38"/>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623" name="Google Shape;623;p38"/>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624" name="Google Shape;624;p38"/>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625" name="Google Shape;625;p38"/>
          <p:cNvPicPr preferRelativeResize="0"/>
          <p:nvPr/>
        </p:nvPicPr>
        <p:blipFill>
          <a:blip r:embed="rId4">
            <a:alphaModFix/>
          </a:blip>
          <a:stretch>
            <a:fillRect/>
          </a:stretch>
        </p:blipFill>
        <p:spPr>
          <a:xfrm>
            <a:off x="7462350" y="178527"/>
            <a:ext cx="1603225" cy="481100"/>
          </a:xfrm>
          <a:prstGeom prst="rect">
            <a:avLst/>
          </a:prstGeom>
          <a:noFill/>
          <a:ln>
            <a:noFill/>
          </a:ln>
        </p:spPr>
      </p:pic>
      <p:cxnSp>
        <p:nvCxnSpPr>
          <p:cNvPr id="626" name="Google Shape;626;p38"/>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627" name="Google Shape;627;p38"/>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628" name="Google Shape;628;p38"/>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p38"/>
          <p:cNvPicPr preferRelativeResize="0"/>
          <p:nvPr/>
        </p:nvPicPr>
        <p:blipFill rotWithShape="1">
          <a:blip r:embed="rId5">
            <a:alphaModFix/>
          </a:blip>
          <a:srcRect b="0" l="73996" r="0" t="0"/>
          <a:stretch/>
        </p:blipFill>
        <p:spPr>
          <a:xfrm>
            <a:off x="6807729" y="991222"/>
            <a:ext cx="405750" cy="9417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sp>
        <p:nvSpPr>
          <p:cNvPr id="634" name="Google Shape;634;p39"/>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Usuario Único</a:t>
            </a:r>
            <a:endParaRPr b="1" sz="2800">
              <a:solidFill>
                <a:srgbClr val="434343"/>
              </a:solidFill>
              <a:latin typeface="Montserrat"/>
              <a:ea typeface="Montserrat"/>
              <a:cs typeface="Montserrat"/>
              <a:sym typeface="Montserrat"/>
            </a:endParaRPr>
          </a:p>
        </p:txBody>
      </p:sp>
      <p:cxnSp>
        <p:nvCxnSpPr>
          <p:cNvPr id="636" name="Google Shape;636;p39"/>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637" name="Google Shape;637;p39"/>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638" name="Google Shape;638;p39"/>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639" name="Google Shape;639;p39"/>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640" name="Google Shape;640;p39"/>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641" name="Google Shape;641;p39"/>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642" name="Google Shape;642;p39"/>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643" name="Google Shape;643;p39"/>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39"/>
          <p:cNvPicPr preferRelativeResize="0"/>
          <p:nvPr/>
        </p:nvPicPr>
        <p:blipFill rotWithShape="1">
          <a:blip r:embed="rId4">
            <a:alphaModFix/>
          </a:blip>
          <a:srcRect b="28066" l="29169" r="8369" t="35493"/>
          <a:stretch/>
        </p:blipFill>
        <p:spPr>
          <a:xfrm>
            <a:off x="277450" y="1404875"/>
            <a:ext cx="7870752" cy="2487300"/>
          </a:xfrm>
          <a:prstGeom prst="rect">
            <a:avLst/>
          </a:prstGeom>
          <a:noFill/>
          <a:ln>
            <a:noFill/>
          </a:ln>
        </p:spPr>
      </p:pic>
      <p:pic>
        <p:nvPicPr>
          <p:cNvPr id="645" name="Google Shape;645;p39"/>
          <p:cNvPicPr preferRelativeResize="0"/>
          <p:nvPr/>
        </p:nvPicPr>
        <p:blipFill rotWithShape="1">
          <a:blip r:embed="rId5">
            <a:alphaModFix/>
          </a:blip>
          <a:srcRect b="0" l="0" r="76307" t="0"/>
          <a:stretch/>
        </p:blipFill>
        <p:spPr>
          <a:xfrm>
            <a:off x="8291060" y="1772622"/>
            <a:ext cx="584689" cy="14893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pic>
        <p:nvPicPr>
          <p:cNvPr id="650" name="Google Shape;650;p40"/>
          <p:cNvPicPr preferRelativeResize="0"/>
          <p:nvPr/>
        </p:nvPicPr>
        <p:blipFill rotWithShape="1">
          <a:blip r:embed="rId3">
            <a:alphaModFix/>
          </a:blip>
          <a:srcRect b="28066" l="29166" r="2671" t="35493"/>
          <a:stretch/>
        </p:blipFill>
        <p:spPr>
          <a:xfrm>
            <a:off x="2544074" y="905200"/>
            <a:ext cx="4220150" cy="1222104"/>
          </a:xfrm>
          <a:prstGeom prst="rect">
            <a:avLst/>
          </a:prstGeom>
          <a:noFill/>
          <a:ln>
            <a:noFill/>
          </a:ln>
        </p:spPr>
      </p:pic>
      <p:sp>
        <p:nvSpPr>
          <p:cNvPr id="651" name="Google Shape;651;p40"/>
          <p:cNvSpPr/>
          <p:nvPr/>
        </p:nvSpPr>
        <p:spPr>
          <a:xfrm>
            <a:off x="-11200" y="2204500"/>
            <a:ext cx="9155100" cy="29388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txBox="1"/>
          <p:nvPr>
            <p:ph idx="1" type="body"/>
          </p:nvPr>
        </p:nvSpPr>
        <p:spPr>
          <a:xfrm>
            <a:off x="431650" y="2289568"/>
            <a:ext cx="8445000" cy="210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Tendencia central</a:t>
            </a:r>
            <a:r>
              <a:rPr lang="es" sz="950">
                <a:solidFill>
                  <a:srgbClr val="FFFFFF"/>
                </a:solidFill>
                <a:latin typeface="Montserrat"/>
                <a:ea typeface="Montserrat"/>
                <a:cs typeface="Montserrat"/>
                <a:sym typeface="Montserrat"/>
              </a:rPr>
              <a:t>: Al igual que el resto, la entrega desde la compra ronda los 11 días, los días hasta puntuar la compra cerca de 2, y la entrega suele llegar 12 días antes de lo estimado.</a:t>
            </a:r>
            <a:endParaRPr sz="950">
              <a:solidFill>
                <a:srgbClr val="FFFFFF"/>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Tasa de satisfacción</a:t>
            </a:r>
            <a:r>
              <a:rPr lang="es" sz="950">
                <a:solidFill>
                  <a:srgbClr val="FFFFFF"/>
                </a:solidFill>
                <a:latin typeface="Montserrat"/>
                <a:ea typeface="Montserrat"/>
                <a:cs typeface="Montserrat"/>
                <a:sym typeface="Montserrat"/>
              </a:rPr>
              <a:t> Algo mayor tasa de satisfacción que a nivel general: 79% contra 21% de reviews negativas</a:t>
            </a:r>
            <a:endParaRPr sz="950">
              <a:solidFill>
                <a:srgbClr val="FFFFFF"/>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Perfil de buenos puntuadores</a:t>
            </a:r>
            <a:r>
              <a:rPr lang="es" sz="950">
                <a:solidFill>
                  <a:srgbClr val="FFFFFF"/>
                </a:solidFill>
                <a:latin typeface="Montserrat"/>
                <a:ea typeface="Montserrat"/>
                <a:cs typeface="Montserrat"/>
                <a:sym typeface="Montserrat"/>
              </a:rPr>
              <a:t>: Resalta la categoría de productos de belleza y salud. Después, similar al dataset agregado en tanto vendedores y localización de estados de las operaciones</a:t>
            </a:r>
            <a:endParaRPr sz="950">
              <a:solidFill>
                <a:srgbClr val="FFFFFF"/>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Distribución del comportamiento del buen puntuador y puntuador negativo</a:t>
            </a:r>
            <a:r>
              <a:rPr lang="es" sz="950">
                <a:solidFill>
                  <a:srgbClr val="FFFFFF"/>
                </a:solidFill>
                <a:latin typeface="Montserrat"/>
                <a:ea typeface="Montserrat"/>
                <a:cs typeface="Montserrat"/>
                <a:sym typeface="Montserrat"/>
              </a:rPr>
              <a:t>: Similar tendencia respecto a eficiencia y velocidad del envío como influyente en el cliente satisfecho que en análisis agregado, quizás incluso un poco más profundizado que en dicho análisis</a:t>
            </a:r>
            <a:endParaRPr sz="950">
              <a:solidFill>
                <a:srgbClr val="FFFFFF"/>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Hora de compra</a:t>
            </a:r>
            <a:r>
              <a:rPr lang="es" sz="950">
                <a:solidFill>
                  <a:srgbClr val="FFFFFF"/>
                </a:solidFill>
                <a:latin typeface="Montserrat"/>
                <a:ea typeface="Montserrat"/>
                <a:cs typeface="Montserrat"/>
                <a:sym typeface="Montserrat"/>
              </a:rPr>
              <a:t>: Muy similar a la tendencia general, el fuerte del tráfico comercial situado diurnamente entre las 10 y las 22 horas</a:t>
            </a:r>
            <a:endParaRPr sz="950">
              <a:solidFill>
                <a:srgbClr val="FFFFFF"/>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Día de la compra del mes</a:t>
            </a:r>
            <a:r>
              <a:rPr lang="es" sz="950">
                <a:solidFill>
                  <a:srgbClr val="FFFFFF"/>
                </a:solidFill>
                <a:latin typeface="Montserrat"/>
                <a:ea typeface="Montserrat"/>
                <a:cs typeface="Montserrat"/>
                <a:sym typeface="Montserrat"/>
              </a:rPr>
              <a:t>: Con fluctuaciones, pero tendiendo a descender a medida que avanza el mes. El salto del 24 puede deberse a la estacionalidad navideña</a:t>
            </a:r>
            <a:endParaRPr sz="950">
              <a:solidFill>
                <a:srgbClr val="FFFFFF"/>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b="1" lang="es" sz="950">
                <a:solidFill>
                  <a:srgbClr val="FFFFFF"/>
                </a:solidFill>
                <a:latin typeface="Montserrat"/>
                <a:ea typeface="Montserrat"/>
                <a:cs typeface="Montserrat"/>
                <a:sym typeface="Montserrat"/>
              </a:rPr>
              <a:t>Análisis de correlaciones</a:t>
            </a:r>
            <a:r>
              <a:rPr lang="es" sz="950">
                <a:solidFill>
                  <a:srgbClr val="FFFFFF"/>
                </a:solidFill>
                <a:latin typeface="Montserrat"/>
                <a:ea typeface="Montserrat"/>
                <a:cs typeface="Montserrat"/>
                <a:sym typeface="Montserrat"/>
              </a:rPr>
              <a:t> Aún más pronunciada la influencia de los deltas temporales, de tiempos de entrega y rezagos entre entrega y puntuación</a:t>
            </a:r>
            <a:r>
              <a:rPr lang="es" sz="950">
                <a:solidFill>
                  <a:schemeClr val="lt1"/>
                </a:solidFill>
                <a:latin typeface="Montserrat"/>
                <a:ea typeface="Montserrat"/>
                <a:cs typeface="Montserrat"/>
                <a:sym typeface="Montserrat"/>
              </a:rPr>
              <a:t> </a:t>
            </a:r>
            <a:endParaRPr b="1" sz="950">
              <a:solidFill>
                <a:schemeClr val="lt1"/>
              </a:solidFill>
              <a:latin typeface="Montserrat"/>
              <a:ea typeface="Montserrat"/>
              <a:cs typeface="Montserrat"/>
              <a:sym typeface="Montserrat"/>
            </a:endParaRPr>
          </a:p>
          <a:p>
            <a:pPr indent="0" lvl="0" marL="0" rtl="0" algn="l">
              <a:lnSpc>
                <a:spcPct val="100000"/>
              </a:lnSpc>
              <a:spcBef>
                <a:spcPts val="500"/>
              </a:spcBef>
              <a:spcAft>
                <a:spcPts val="0"/>
              </a:spcAft>
              <a:buSzPts val="440"/>
              <a:buNone/>
            </a:pPr>
            <a:r>
              <a:t/>
            </a:r>
            <a:endParaRPr b="1" sz="950">
              <a:solidFill>
                <a:srgbClr val="FFFFFF"/>
              </a:solidFill>
              <a:latin typeface="Montserrat"/>
              <a:ea typeface="Montserrat"/>
              <a:cs typeface="Montserrat"/>
              <a:sym typeface="Montserrat"/>
            </a:endParaRPr>
          </a:p>
        </p:txBody>
      </p:sp>
      <p:sp>
        <p:nvSpPr>
          <p:cNvPr id="653" name="Google Shape;653;p40"/>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Usuario Único</a:t>
            </a:r>
            <a:endParaRPr b="1" sz="2800">
              <a:solidFill>
                <a:srgbClr val="434343"/>
              </a:solidFill>
              <a:latin typeface="Montserrat"/>
              <a:ea typeface="Montserrat"/>
              <a:cs typeface="Montserrat"/>
              <a:sym typeface="Montserrat"/>
            </a:endParaRPr>
          </a:p>
        </p:txBody>
      </p:sp>
      <p:cxnSp>
        <p:nvCxnSpPr>
          <p:cNvPr id="655" name="Google Shape;655;p40"/>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656" name="Google Shape;656;p40"/>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657" name="Google Shape;657;p40"/>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658" name="Google Shape;658;p40"/>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659" name="Google Shape;659;p40"/>
          <p:cNvPicPr preferRelativeResize="0"/>
          <p:nvPr/>
        </p:nvPicPr>
        <p:blipFill>
          <a:blip r:embed="rId4">
            <a:alphaModFix/>
          </a:blip>
          <a:stretch>
            <a:fillRect/>
          </a:stretch>
        </p:blipFill>
        <p:spPr>
          <a:xfrm>
            <a:off x="7462350" y="178527"/>
            <a:ext cx="1603225" cy="481100"/>
          </a:xfrm>
          <a:prstGeom prst="rect">
            <a:avLst/>
          </a:prstGeom>
          <a:noFill/>
          <a:ln>
            <a:noFill/>
          </a:ln>
        </p:spPr>
      </p:pic>
      <p:cxnSp>
        <p:nvCxnSpPr>
          <p:cNvPr id="660" name="Google Shape;660;p40"/>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661" name="Google Shape;661;p40"/>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662" name="Google Shape;662;p40"/>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3" name="Google Shape;663;p40"/>
          <p:cNvPicPr preferRelativeResize="0"/>
          <p:nvPr/>
        </p:nvPicPr>
        <p:blipFill rotWithShape="1">
          <a:blip r:embed="rId5">
            <a:alphaModFix/>
          </a:blip>
          <a:srcRect b="0" l="0" r="76307" t="0"/>
          <a:stretch/>
        </p:blipFill>
        <p:spPr>
          <a:xfrm>
            <a:off x="6865650" y="945344"/>
            <a:ext cx="405750" cy="10334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1"/>
          <p:cNvSpPr txBox="1"/>
          <p:nvPr/>
        </p:nvSpPr>
        <p:spPr>
          <a:xfrm>
            <a:off x="-32775" y="2356200"/>
            <a:ext cx="49884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3600">
                <a:solidFill>
                  <a:schemeClr val="lt1"/>
                </a:solidFill>
                <a:latin typeface="Montserrat"/>
                <a:ea typeface="Montserrat"/>
                <a:cs typeface="Montserrat"/>
                <a:sym typeface="Montserrat"/>
              </a:rPr>
              <a:t>PREDICCIÓN </a:t>
            </a:r>
            <a:br>
              <a:rPr b="1" lang="es" sz="3600">
                <a:solidFill>
                  <a:schemeClr val="lt1"/>
                </a:solidFill>
                <a:latin typeface="Montserrat"/>
                <a:ea typeface="Montserrat"/>
                <a:cs typeface="Montserrat"/>
                <a:sym typeface="Montserrat"/>
              </a:rPr>
            </a:br>
            <a:r>
              <a:rPr b="1" lang="es" sz="3600">
                <a:solidFill>
                  <a:schemeClr val="lt1"/>
                </a:solidFill>
                <a:latin typeface="Montserrat"/>
                <a:ea typeface="Montserrat"/>
                <a:cs typeface="Montserrat"/>
                <a:sym typeface="Montserrat"/>
              </a:rPr>
              <a:t>DE  REVIEW</a:t>
            </a:r>
            <a:endParaRPr b="1" sz="3600">
              <a:solidFill>
                <a:schemeClr val="lt1"/>
              </a:solidFill>
              <a:latin typeface="Montserrat"/>
              <a:ea typeface="Montserrat"/>
              <a:cs typeface="Montserrat"/>
              <a:sym typeface="Montserrat"/>
            </a:endParaRPr>
          </a:p>
          <a:p>
            <a:pPr indent="0" lvl="0" marL="0" rtl="0" algn="l">
              <a:spcBef>
                <a:spcPts val="0"/>
              </a:spcBef>
              <a:spcAft>
                <a:spcPts val="0"/>
              </a:spcAft>
              <a:buNone/>
            </a:pPr>
            <a:r>
              <a:rPr b="1" lang="es" sz="3600">
                <a:solidFill>
                  <a:schemeClr val="lt1"/>
                </a:solidFill>
                <a:latin typeface="Montserrat"/>
                <a:ea typeface="Montserrat"/>
                <a:cs typeface="Montserrat"/>
                <a:sym typeface="Montserrat"/>
              </a:rPr>
              <a:t>SCORE</a:t>
            </a:r>
            <a:endParaRPr b="1" sz="36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2"/>
          <p:cNvSpPr txBox="1"/>
          <p:nvPr>
            <p:ph idx="1" type="body"/>
          </p:nvPr>
        </p:nvSpPr>
        <p:spPr>
          <a:xfrm>
            <a:off x="431650" y="1006500"/>
            <a:ext cx="8445000" cy="4008900"/>
          </a:xfrm>
          <a:prstGeom prst="rect">
            <a:avLst/>
          </a:prstGeom>
        </p:spPr>
        <p:txBody>
          <a:bodyPr anchorCtr="0" anchor="t" bIns="91425" lIns="91425" spcFirstLastPara="1" rIns="91425" wrap="square" tIns="91425">
            <a:noAutofit/>
          </a:bodyPr>
          <a:lstStyle/>
          <a:p>
            <a:pPr indent="-323850" lvl="0" marL="457200" marR="190500" rtl="0" algn="l">
              <a:spcBef>
                <a:spcPts val="1100"/>
              </a:spcBef>
              <a:spcAft>
                <a:spcPts val="0"/>
              </a:spcAft>
              <a:buClr>
                <a:schemeClr val="dk1"/>
              </a:buClr>
              <a:buSzPts val="1500"/>
              <a:buFont typeface="Montserrat"/>
              <a:buChar char="●"/>
            </a:pPr>
            <a:r>
              <a:rPr lang="es" sz="1500">
                <a:solidFill>
                  <a:schemeClr val="dk1"/>
                </a:solidFill>
                <a:latin typeface="Montserrat"/>
                <a:ea typeface="Montserrat"/>
                <a:cs typeface="Montserrat"/>
                <a:sym typeface="Montserrat"/>
              </a:rPr>
              <a:t>Predecir la satisfacción del cliente antes de que contar con su calificación final.</a:t>
            </a:r>
            <a:endParaRPr sz="1500">
              <a:solidFill>
                <a:schemeClr val="dk1"/>
              </a:solidFill>
              <a:latin typeface="Montserrat"/>
              <a:ea typeface="Montserrat"/>
              <a:cs typeface="Montserrat"/>
              <a:sym typeface="Montserrat"/>
            </a:endParaRPr>
          </a:p>
          <a:p>
            <a:pPr indent="0" lvl="0" marL="457200" marR="190500" rtl="0" algn="l">
              <a:spcBef>
                <a:spcPts val="1100"/>
              </a:spcBef>
              <a:spcAft>
                <a:spcPts val="0"/>
              </a:spcAft>
              <a:buNone/>
            </a:pPr>
            <a:r>
              <a:t/>
            </a:r>
            <a:endParaRPr sz="1300">
              <a:solidFill>
                <a:schemeClr val="dk1"/>
              </a:solidFill>
              <a:highlight>
                <a:schemeClr val="lt1"/>
              </a:highlight>
              <a:latin typeface="Montserrat"/>
              <a:ea typeface="Montserrat"/>
              <a:cs typeface="Montserrat"/>
              <a:sym typeface="Montserrat"/>
            </a:endParaRPr>
          </a:p>
          <a:p>
            <a:pPr indent="0" lvl="0" marL="457200" marR="190500" rtl="0" algn="l">
              <a:spcBef>
                <a:spcPts val="1100"/>
              </a:spcBef>
              <a:spcAft>
                <a:spcPts val="0"/>
              </a:spcAft>
              <a:buNone/>
            </a:pPr>
            <a:r>
              <a:rPr lang="es" sz="1400">
                <a:solidFill>
                  <a:schemeClr val="dk1"/>
                </a:solidFill>
                <a:highlight>
                  <a:schemeClr val="lt1"/>
                </a:highlight>
                <a:latin typeface="Montserrat"/>
                <a:ea typeface="Montserrat"/>
                <a:cs typeface="Montserrat"/>
                <a:sym typeface="Montserrat"/>
              </a:rPr>
              <a:t>¿Porqué es útil esta información?</a:t>
            </a:r>
            <a:endParaRPr sz="1400">
              <a:solidFill>
                <a:schemeClr val="dk1"/>
              </a:solidFill>
              <a:highlight>
                <a:schemeClr val="lt1"/>
              </a:highlight>
              <a:latin typeface="Montserrat"/>
              <a:ea typeface="Montserrat"/>
              <a:cs typeface="Montserrat"/>
              <a:sym typeface="Montserrat"/>
            </a:endParaRPr>
          </a:p>
          <a:p>
            <a:pPr indent="0" lvl="0" marL="457200" marR="190500" rtl="0" algn="l">
              <a:spcBef>
                <a:spcPts val="1100"/>
              </a:spcBef>
              <a:spcAft>
                <a:spcPts val="0"/>
              </a:spcAft>
              <a:buNone/>
            </a:pPr>
            <a:r>
              <a:t/>
            </a:r>
            <a:endParaRPr sz="1300">
              <a:solidFill>
                <a:schemeClr val="dk1"/>
              </a:solidFill>
              <a:highlight>
                <a:schemeClr val="lt1"/>
              </a:highlight>
              <a:latin typeface="Montserrat"/>
              <a:ea typeface="Montserrat"/>
              <a:cs typeface="Montserrat"/>
              <a:sym typeface="Montserrat"/>
            </a:endParaRPr>
          </a:p>
          <a:p>
            <a:pPr indent="0" lvl="0" marL="457200" marR="190500" rtl="0" algn="l">
              <a:spcBef>
                <a:spcPts val="1100"/>
              </a:spcBef>
              <a:spcAft>
                <a:spcPts val="0"/>
              </a:spcAft>
              <a:buNone/>
            </a:pPr>
            <a:r>
              <a:rPr lang="es" sz="1300">
                <a:solidFill>
                  <a:schemeClr val="dk1"/>
                </a:solidFill>
                <a:highlight>
                  <a:schemeClr val="lt1"/>
                </a:highlight>
                <a:latin typeface="Montserrat"/>
                <a:ea typeface="Montserrat"/>
                <a:cs typeface="Montserrat"/>
                <a:sym typeface="Montserrat"/>
              </a:rPr>
              <a:t>Distintas aplicaciones:</a:t>
            </a:r>
            <a:endParaRPr sz="1300">
              <a:solidFill>
                <a:schemeClr val="dk1"/>
              </a:solidFill>
              <a:highlight>
                <a:schemeClr val="lt1"/>
              </a:highlight>
              <a:latin typeface="Montserrat"/>
              <a:ea typeface="Montserrat"/>
              <a:cs typeface="Montserrat"/>
              <a:sym typeface="Montserrat"/>
            </a:endParaRPr>
          </a:p>
          <a:p>
            <a:pPr indent="-311150" lvl="0" marL="457200" marR="190500" rtl="0" algn="l">
              <a:lnSpc>
                <a:spcPct val="150000"/>
              </a:lnSpc>
              <a:spcBef>
                <a:spcPts val="1100"/>
              </a:spcBef>
              <a:spcAft>
                <a:spcPts val="0"/>
              </a:spcAft>
              <a:buClr>
                <a:schemeClr val="dk1"/>
              </a:buClr>
              <a:buSzPts val="1300"/>
              <a:buFont typeface="Montserrat"/>
              <a:buChar char="●"/>
            </a:pPr>
            <a:r>
              <a:rPr lang="es" sz="1300">
                <a:solidFill>
                  <a:schemeClr val="dk1"/>
                </a:solidFill>
                <a:highlight>
                  <a:schemeClr val="lt1"/>
                </a:highlight>
                <a:latin typeface="Montserrat"/>
                <a:ea typeface="Montserrat"/>
                <a:cs typeface="Montserrat"/>
                <a:sym typeface="Montserrat"/>
              </a:rPr>
              <a:t>Etiquetado de </a:t>
            </a:r>
            <a:r>
              <a:rPr lang="es" sz="1300">
                <a:solidFill>
                  <a:schemeClr val="dk1"/>
                </a:solidFill>
                <a:highlight>
                  <a:schemeClr val="lt1"/>
                </a:highlight>
                <a:latin typeface="Montserrat"/>
                <a:ea typeface="Montserrat"/>
                <a:cs typeface="Montserrat"/>
                <a:sym typeface="Montserrat"/>
              </a:rPr>
              <a:t>clientes para diferenciar estrategias de marketing.</a:t>
            </a:r>
            <a:endParaRPr sz="1300">
              <a:solidFill>
                <a:schemeClr val="dk1"/>
              </a:solidFill>
              <a:latin typeface="Montserrat"/>
              <a:ea typeface="Montserrat"/>
              <a:cs typeface="Montserrat"/>
              <a:sym typeface="Montserrat"/>
            </a:endParaRPr>
          </a:p>
          <a:p>
            <a:pPr indent="-311150" lvl="0" marL="457200" marR="190500" rtl="0" algn="l">
              <a:lnSpc>
                <a:spcPct val="150000"/>
              </a:lnSpc>
              <a:spcBef>
                <a:spcPts val="0"/>
              </a:spcBef>
              <a:spcAft>
                <a:spcPts val="0"/>
              </a:spcAft>
              <a:buClr>
                <a:schemeClr val="dk1"/>
              </a:buClr>
              <a:buSzPts val="1300"/>
              <a:buFont typeface="Montserrat"/>
              <a:buChar char="●"/>
            </a:pPr>
            <a:r>
              <a:rPr lang="es" sz="1300">
                <a:solidFill>
                  <a:schemeClr val="dk1"/>
                </a:solidFill>
                <a:latin typeface="Montserrat"/>
                <a:ea typeface="Montserrat"/>
                <a:cs typeface="Montserrat"/>
                <a:sym typeface="Montserrat"/>
              </a:rPr>
              <a:t>Aplicar acciones de contingencia (mitigar impacto).</a:t>
            </a:r>
            <a:endParaRPr sz="1300">
              <a:solidFill>
                <a:schemeClr val="dk1"/>
              </a:solidFill>
              <a:latin typeface="Montserrat"/>
              <a:ea typeface="Montserrat"/>
              <a:cs typeface="Montserrat"/>
              <a:sym typeface="Montserrat"/>
            </a:endParaRPr>
          </a:p>
          <a:p>
            <a:pPr indent="-311150" lvl="0" marL="457200" marR="190500" rtl="0" algn="l">
              <a:lnSpc>
                <a:spcPct val="150000"/>
              </a:lnSpc>
              <a:spcBef>
                <a:spcPts val="0"/>
              </a:spcBef>
              <a:spcAft>
                <a:spcPts val="0"/>
              </a:spcAft>
              <a:buClr>
                <a:schemeClr val="dk1"/>
              </a:buClr>
              <a:buSzPts val="1300"/>
              <a:buFont typeface="Montserrat"/>
              <a:buChar char="●"/>
            </a:pPr>
            <a:r>
              <a:rPr lang="es" sz="1300">
                <a:solidFill>
                  <a:schemeClr val="dk1"/>
                </a:solidFill>
                <a:highlight>
                  <a:schemeClr val="lt1"/>
                </a:highlight>
                <a:latin typeface="Montserrat"/>
                <a:ea typeface="Montserrat"/>
                <a:cs typeface="Montserrat"/>
                <a:sym typeface="Montserrat"/>
              </a:rPr>
              <a:t>Mejorar la imagen de Olist (reviews públicas negativas).</a:t>
            </a:r>
            <a:endParaRPr sz="1300">
              <a:solidFill>
                <a:schemeClr val="dk1"/>
              </a:solidFill>
              <a:highlight>
                <a:schemeClr val="lt1"/>
              </a:highlight>
              <a:latin typeface="Montserrat"/>
              <a:ea typeface="Montserrat"/>
              <a:cs typeface="Montserrat"/>
              <a:sym typeface="Montserrat"/>
            </a:endParaRPr>
          </a:p>
          <a:p>
            <a:pPr indent="-311150" lvl="0" marL="457200" marR="190500" rtl="0" algn="l">
              <a:lnSpc>
                <a:spcPct val="150000"/>
              </a:lnSpc>
              <a:spcBef>
                <a:spcPts val="0"/>
              </a:spcBef>
              <a:spcAft>
                <a:spcPts val="0"/>
              </a:spcAft>
              <a:buClr>
                <a:schemeClr val="dk1"/>
              </a:buClr>
              <a:buSzPts val="1300"/>
              <a:buFont typeface="Montserrat"/>
              <a:buChar char="●"/>
            </a:pPr>
            <a:r>
              <a:rPr lang="es" sz="1300">
                <a:solidFill>
                  <a:schemeClr val="dk1"/>
                </a:solidFill>
                <a:highlight>
                  <a:schemeClr val="lt1"/>
                </a:highlight>
                <a:latin typeface="Montserrat"/>
                <a:ea typeface="Montserrat"/>
                <a:cs typeface="Montserrat"/>
                <a:sym typeface="Montserrat"/>
              </a:rPr>
              <a:t>Identificar posibilidades de mejora (feature importance).</a:t>
            </a:r>
            <a:endParaRPr sz="1300">
              <a:solidFill>
                <a:schemeClr val="dk1"/>
              </a:solidFill>
              <a:highlight>
                <a:schemeClr val="lt1"/>
              </a:highlight>
              <a:latin typeface="Montserrat"/>
              <a:ea typeface="Montserrat"/>
              <a:cs typeface="Montserrat"/>
              <a:sym typeface="Montserrat"/>
            </a:endParaRPr>
          </a:p>
          <a:p>
            <a:pPr indent="0" lvl="0" marL="457200" marR="190500" rtl="0" algn="l">
              <a:spcBef>
                <a:spcPts val="1100"/>
              </a:spcBef>
              <a:spcAft>
                <a:spcPts val="0"/>
              </a:spcAft>
              <a:buNone/>
            </a:pPr>
            <a:r>
              <a:t/>
            </a:r>
            <a:endParaRPr sz="1300">
              <a:solidFill>
                <a:schemeClr val="dk1"/>
              </a:solidFill>
              <a:highlight>
                <a:schemeClr val="lt1"/>
              </a:highlight>
              <a:latin typeface="Montserrat"/>
              <a:ea typeface="Montserrat"/>
              <a:cs typeface="Montserrat"/>
              <a:sym typeface="Montserrat"/>
            </a:endParaRPr>
          </a:p>
          <a:p>
            <a:pPr indent="0" lvl="0" marL="0" marR="190500" rtl="0" algn="l">
              <a:spcBef>
                <a:spcPts val="500"/>
              </a:spcBef>
              <a:spcAft>
                <a:spcPts val="0"/>
              </a:spcAft>
              <a:buNone/>
            </a:pPr>
            <a:r>
              <a:t/>
            </a:r>
            <a:endParaRPr sz="1300">
              <a:latin typeface="Montserrat"/>
              <a:ea typeface="Montserrat"/>
              <a:cs typeface="Montserrat"/>
              <a:sym typeface="Montserrat"/>
            </a:endParaRPr>
          </a:p>
          <a:p>
            <a:pPr indent="0" lvl="0" marL="0" rtl="0" algn="l">
              <a:lnSpc>
                <a:spcPct val="200000"/>
              </a:lnSpc>
              <a:spcBef>
                <a:spcPts val="1100"/>
              </a:spcBef>
              <a:spcAft>
                <a:spcPts val="1100"/>
              </a:spcAft>
              <a:buNone/>
            </a:pPr>
            <a:r>
              <a:t/>
            </a:r>
            <a:endParaRPr sz="1300">
              <a:solidFill>
                <a:schemeClr val="dk1"/>
              </a:solidFill>
              <a:latin typeface="Montserrat"/>
              <a:ea typeface="Montserrat"/>
              <a:cs typeface="Montserrat"/>
              <a:sym typeface="Montserrat"/>
            </a:endParaRPr>
          </a:p>
        </p:txBody>
      </p:sp>
      <p:sp>
        <p:nvSpPr>
          <p:cNvPr id="674" name="Google Shape;674;p42"/>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42"/>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676" name="Google Shape;676;p42"/>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677" name="Google Shape;677;p42"/>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678" name="Google Shape;678;p42"/>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679" name="Google Shape;679;p42"/>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680" name="Google Shape;680;p42"/>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681" name="Google Shape;681;p42"/>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682" name="Google Shape;682;p42"/>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Objetivo</a:t>
            </a:r>
            <a:endParaRPr b="1" sz="2800">
              <a:solidFill>
                <a:srgbClr val="434343"/>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3"/>
          <p:cNvSpPr txBox="1"/>
          <p:nvPr>
            <p:ph idx="1" type="body"/>
          </p:nvPr>
        </p:nvSpPr>
        <p:spPr>
          <a:xfrm>
            <a:off x="431650" y="1006500"/>
            <a:ext cx="8445000" cy="35625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None/>
            </a:pPr>
            <a:r>
              <a:rPr lang="es" sz="1500">
                <a:latin typeface="Montserrat"/>
                <a:ea typeface="Montserrat"/>
                <a:cs typeface="Montserrat"/>
                <a:sym typeface="Montserrat"/>
              </a:rPr>
              <a:t>Como dijimos, las reseñas se estructuran según una escala de puntaje que va desde 1 (la peor calificación) a 5 (la mejor calificación).</a:t>
            </a:r>
            <a:endParaRPr sz="1500">
              <a:latin typeface="Montserrat"/>
              <a:ea typeface="Montserrat"/>
              <a:cs typeface="Montserrat"/>
              <a:sym typeface="Montserrat"/>
            </a:endParaRPr>
          </a:p>
          <a:p>
            <a:pPr indent="0" lvl="0" marL="0" rtl="0" algn="l">
              <a:spcBef>
                <a:spcPts val="1100"/>
              </a:spcBef>
              <a:spcAft>
                <a:spcPts val="0"/>
              </a:spcAft>
              <a:buNone/>
            </a:pPr>
            <a:r>
              <a:rPr lang="es" sz="1500">
                <a:latin typeface="Montserrat"/>
                <a:ea typeface="Montserrat"/>
                <a:cs typeface="Montserrat"/>
                <a:sym typeface="Montserrat"/>
              </a:rPr>
              <a:t>Dicha descripción plantea una inquietud alrededor del nivel de concentración/ desequilibrio de los datos.</a:t>
            </a:r>
            <a:endParaRPr sz="1500">
              <a:latin typeface="Montserrat"/>
              <a:ea typeface="Montserrat"/>
              <a:cs typeface="Montserrat"/>
              <a:sym typeface="Montserrat"/>
            </a:endParaRPr>
          </a:p>
          <a:p>
            <a:pPr indent="0" lvl="0" marL="0" rtl="0" algn="l">
              <a:spcBef>
                <a:spcPts val="1100"/>
              </a:spcBef>
              <a:spcAft>
                <a:spcPts val="500"/>
              </a:spcAft>
              <a:buNone/>
            </a:pPr>
            <a:r>
              <a:t/>
            </a:r>
            <a:endParaRPr sz="1500">
              <a:latin typeface="Montserrat"/>
              <a:ea typeface="Montserrat"/>
              <a:cs typeface="Montserrat"/>
              <a:sym typeface="Montserrat"/>
            </a:endParaRPr>
          </a:p>
        </p:txBody>
      </p:sp>
      <p:sp>
        <p:nvSpPr>
          <p:cNvPr id="689" name="Google Shape;689;p43"/>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Variable Objetivo</a:t>
            </a:r>
            <a:endParaRPr b="1" sz="2800">
              <a:solidFill>
                <a:srgbClr val="434343"/>
              </a:solidFill>
              <a:latin typeface="Montserrat"/>
              <a:ea typeface="Montserrat"/>
              <a:cs typeface="Montserrat"/>
              <a:sym typeface="Montserrat"/>
            </a:endParaRPr>
          </a:p>
        </p:txBody>
      </p:sp>
      <p:cxnSp>
        <p:nvCxnSpPr>
          <p:cNvPr id="691" name="Google Shape;691;p43"/>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692" name="Google Shape;692;p43"/>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693" name="Google Shape;693;p43"/>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694" name="Google Shape;694;p43"/>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695" name="Google Shape;695;p43"/>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696" name="Google Shape;696;p43"/>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697" name="Google Shape;697;p43"/>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698" name="Google Shape;698;p43"/>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txBox="1"/>
          <p:nvPr>
            <p:ph idx="1" type="body"/>
          </p:nvPr>
        </p:nvSpPr>
        <p:spPr>
          <a:xfrm>
            <a:off x="4743700" y="2571750"/>
            <a:ext cx="3786300" cy="1920000"/>
          </a:xfrm>
          <a:prstGeom prst="rect">
            <a:avLst/>
          </a:prstGeom>
          <a:solidFill>
            <a:srgbClr val="D9D9D9"/>
          </a:solidFill>
          <a:ln cap="flat" cmpd="sng" w="9525">
            <a:solidFill>
              <a:srgbClr val="03A0B1"/>
            </a:solidFill>
            <a:prstDash val="lgDash"/>
            <a:round/>
            <a:headEnd len="sm" w="sm" type="none"/>
            <a:tailEnd len="sm" w="sm" type="none"/>
          </a:ln>
        </p:spPr>
        <p:txBody>
          <a:bodyPr anchorCtr="0" anchor="t" bIns="91425" lIns="91425" spcFirstLastPara="1" rIns="91425" wrap="square" tIns="91425">
            <a:normAutofit fontScale="32500"/>
          </a:bodyPr>
          <a:lstStyle/>
          <a:p>
            <a:pPr indent="0" lvl="0" marL="0" rtl="0" algn="l">
              <a:spcBef>
                <a:spcPts val="1100"/>
              </a:spcBef>
              <a:spcAft>
                <a:spcPts val="0"/>
              </a:spcAft>
              <a:buNone/>
            </a:pPr>
            <a:r>
              <a:rPr lang="es" sz="3750">
                <a:latin typeface="Montserrat"/>
                <a:ea typeface="Montserrat"/>
                <a:cs typeface="Montserrat"/>
                <a:sym typeface="Montserrat"/>
              </a:rPr>
              <a:t>El porcentaje de 1 en la base de datos es 21%</a:t>
            </a:r>
            <a:endParaRPr sz="3750">
              <a:latin typeface="Montserrat"/>
              <a:ea typeface="Montserrat"/>
              <a:cs typeface="Montserrat"/>
              <a:sym typeface="Montserrat"/>
            </a:endParaRPr>
          </a:p>
          <a:p>
            <a:pPr indent="0" lvl="0" marL="0" rtl="0" algn="l">
              <a:spcBef>
                <a:spcPts val="1100"/>
              </a:spcBef>
              <a:spcAft>
                <a:spcPts val="0"/>
              </a:spcAft>
              <a:buNone/>
            </a:pPr>
            <a:r>
              <a:rPr lang="es" sz="3750">
                <a:latin typeface="Montserrat"/>
                <a:ea typeface="Montserrat"/>
                <a:cs typeface="Montserrat"/>
                <a:sym typeface="Montserrat"/>
              </a:rPr>
              <a:t>El porcentaje de 2 en la base de datos es 5%</a:t>
            </a:r>
            <a:endParaRPr sz="3750">
              <a:latin typeface="Montserrat"/>
              <a:ea typeface="Montserrat"/>
              <a:cs typeface="Montserrat"/>
              <a:sym typeface="Montserrat"/>
            </a:endParaRPr>
          </a:p>
          <a:p>
            <a:pPr indent="0" lvl="0" marL="0" rtl="0" algn="l">
              <a:spcBef>
                <a:spcPts val="1100"/>
              </a:spcBef>
              <a:spcAft>
                <a:spcPts val="0"/>
              </a:spcAft>
              <a:buNone/>
            </a:pPr>
            <a:r>
              <a:rPr lang="es" sz="3750">
                <a:latin typeface="Montserrat"/>
                <a:ea typeface="Montserrat"/>
                <a:cs typeface="Montserrat"/>
                <a:sym typeface="Montserrat"/>
              </a:rPr>
              <a:t>El porcentaje de 3 en la base de datos es 9%</a:t>
            </a:r>
            <a:endParaRPr sz="3750">
              <a:latin typeface="Montserrat"/>
              <a:ea typeface="Montserrat"/>
              <a:cs typeface="Montserrat"/>
              <a:sym typeface="Montserrat"/>
            </a:endParaRPr>
          </a:p>
          <a:p>
            <a:pPr indent="0" lvl="0" marL="0" rtl="0" algn="l">
              <a:spcBef>
                <a:spcPts val="1100"/>
              </a:spcBef>
              <a:spcAft>
                <a:spcPts val="0"/>
              </a:spcAft>
              <a:buNone/>
            </a:pPr>
            <a:r>
              <a:rPr lang="es" sz="3750">
                <a:latin typeface="Montserrat"/>
                <a:ea typeface="Montserrat"/>
                <a:cs typeface="Montserrat"/>
                <a:sym typeface="Montserrat"/>
              </a:rPr>
              <a:t>El porcentaje de 4 en la base de datos es 15%</a:t>
            </a:r>
            <a:endParaRPr sz="3750">
              <a:latin typeface="Montserrat"/>
              <a:ea typeface="Montserrat"/>
              <a:cs typeface="Montserrat"/>
              <a:sym typeface="Montserrat"/>
            </a:endParaRPr>
          </a:p>
          <a:p>
            <a:pPr indent="0" lvl="0" marL="0" rtl="0" algn="l">
              <a:spcBef>
                <a:spcPts val="1000"/>
              </a:spcBef>
              <a:spcAft>
                <a:spcPts val="1000"/>
              </a:spcAft>
              <a:buClr>
                <a:schemeClr val="dk1"/>
              </a:buClr>
              <a:buSzPct val="29333"/>
              <a:buFont typeface="Arial"/>
              <a:buNone/>
            </a:pPr>
            <a:r>
              <a:rPr lang="es" sz="3750">
                <a:latin typeface="Montserrat"/>
                <a:ea typeface="Montserrat"/>
                <a:cs typeface="Montserrat"/>
                <a:sym typeface="Montserrat"/>
              </a:rPr>
              <a:t>El porcentaje de 5 en la base de datos es 50%</a:t>
            </a:r>
            <a:endParaRPr sz="1500">
              <a:latin typeface="Montserrat"/>
              <a:ea typeface="Montserrat"/>
              <a:cs typeface="Montserrat"/>
              <a:sym typeface="Montserrat"/>
            </a:endParaRPr>
          </a:p>
        </p:txBody>
      </p:sp>
      <p:pic>
        <p:nvPicPr>
          <p:cNvPr id="700" name="Google Shape;700;p43"/>
          <p:cNvPicPr preferRelativeResize="0"/>
          <p:nvPr/>
        </p:nvPicPr>
        <p:blipFill>
          <a:blip r:embed="rId4">
            <a:alphaModFix/>
          </a:blip>
          <a:stretch>
            <a:fillRect/>
          </a:stretch>
        </p:blipFill>
        <p:spPr>
          <a:xfrm>
            <a:off x="468000" y="2338513"/>
            <a:ext cx="3829050" cy="2657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7"/>
          <p:cNvSpPr txBox="1"/>
          <p:nvPr>
            <p:ph idx="1" type="body"/>
          </p:nvPr>
        </p:nvSpPr>
        <p:spPr>
          <a:xfrm>
            <a:off x="431650" y="1006500"/>
            <a:ext cx="8445000" cy="3562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Font typeface="Montserrat"/>
              <a:buAutoNum type="arabicPeriod"/>
            </a:pPr>
            <a:r>
              <a:rPr lang="es">
                <a:latin typeface="Montserrat"/>
                <a:ea typeface="Montserrat"/>
                <a:cs typeface="Montserrat"/>
                <a:sym typeface="Montserrat"/>
              </a:rPr>
              <a:t>Introducción </a:t>
            </a:r>
            <a:endParaRPr>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AutoNum type="arabicPeriod"/>
            </a:pPr>
            <a:r>
              <a:rPr lang="es">
                <a:latin typeface="Montserrat"/>
                <a:ea typeface="Montserrat"/>
                <a:cs typeface="Montserrat"/>
                <a:sym typeface="Montserrat"/>
              </a:rPr>
              <a:t>Análisis Exploratorio</a:t>
            </a:r>
            <a:endParaRPr>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AutoNum type="arabicPeriod"/>
            </a:pPr>
            <a:r>
              <a:rPr lang="es">
                <a:latin typeface="Montserrat"/>
                <a:ea typeface="Montserrat"/>
                <a:cs typeface="Montserrat"/>
                <a:sym typeface="Montserrat"/>
              </a:rPr>
              <a:t>Predicción de Review Scores  </a:t>
            </a:r>
            <a:endParaRPr>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AutoNum type="arabicPeriod"/>
            </a:pPr>
            <a:r>
              <a:rPr lang="es">
                <a:latin typeface="Montserrat"/>
                <a:ea typeface="Montserrat"/>
                <a:cs typeface="Montserrat"/>
                <a:sym typeface="Montserrat"/>
              </a:rPr>
              <a:t>Análisis de Sentimientos </a:t>
            </a:r>
            <a:endParaRPr>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AutoNum type="arabicPeriod"/>
            </a:pPr>
            <a:r>
              <a:rPr lang="es">
                <a:latin typeface="Montserrat"/>
                <a:ea typeface="Montserrat"/>
                <a:cs typeface="Montserrat"/>
                <a:sym typeface="Montserrat"/>
              </a:rPr>
              <a:t>Conclusiones </a:t>
            </a:r>
            <a:endParaRPr>
              <a:latin typeface="Montserrat"/>
              <a:ea typeface="Montserrat"/>
              <a:cs typeface="Montserrat"/>
              <a:sym typeface="Montserrat"/>
            </a:endParaRPr>
          </a:p>
          <a:p>
            <a:pPr indent="0" lvl="0" marL="457200" rtl="0" algn="l">
              <a:lnSpc>
                <a:spcPct val="200000"/>
              </a:lnSpc>
              <a:spcBef>
                <a:spcPts val="1200"/>
              </a:spcBef>
              <a:spcAft>
                <a:spcPts val="1200"/>
              </a:spcAft>
              <a:buNone/>
            </a:pPr>
            <a:r>
              <a:t/>
            </a:r>
            <a:endParaRPr>
              <a:latin typeface="Montserrat"/>
              <a:ea typeface="Montserrat"/>
              <a:cs typeface="Montserrat"/>
              <a:sym typeface="Montserrat"/>
            </a:endParaRPr>
          </a:p>
        </p:txBody>
      </p:sp>
      <p:sp>
        <p:nvSpPr>
          <p:cNvPr id="209" name="Google Shape;209;p17"/>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txBox="1"/>
          <p:nvPr/>
        </p:nvSpPr>
        <p:spPr>
          <a:xfrm>
            <a:off x="431650" y="203525"/>
            <a:ext cx="49884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Agenda</a:t>
            </a:r>
            <a:endParaRPr b="1" sz="2800">
              <a:solidFill>
                <a:srgbClr val="434343"/>
              </a:solidFill>
              <a:latin typeface="Montserrat"/>
              <a:ea typeface="Montserrat"/>
              <a:cs typeface="Montserrat"/>
              <a:sym typeface="Montserrat"/>
            </a:endParaRPr>
          </a:p>
        </p:txBody>
      </p:sp>
      <p:cxnSp>
        <p:nvCxnSpPr>
          <p:cNvPr id="211" name="Google Shape;211;p17"/>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212" name="Google Shape;212;p17"/>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213" name="Google Shape;213;p17"/>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214" name="Google Shape;214;p17"/>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215" name="Google Shape;215;p17"/>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216" name="Google Shape;216;p17"/>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217" name="Google Shape;217;p17"/>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218" name="Google Shape;218;p17"/>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468000" y="1086425"/>
            <a:ext cx="342900" cy="3225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468000" y="1619825"/>
            <a:ext cx="342900" cy="322500"/>
          </a:xfrm>
          <a:prstGeom prst="arc">
            <a:avLst>
              <a:gd fmla="val 2028065" name="adj1"/>
              <a:gd fmla="val 2006854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468000" y="2181200"/>
            <a:ext cx="342900" cy="3225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468000" y="2728588"/>
            <a:ext cx="342900" cy="322500"/>
          </a:xfrm>
          <a:prstGeom prst="arc">
            <a:avLst>
              <a:gd fmla="val 2028065" name="adj1"/>
              <a:gd fmla="val 2006854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468000" y="3260700"/>
            <a:ext cx="342900" cy="3225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44"/>
          <p:cNvPicPr preferRelativeResize="0"/>
          <p:nvPr/>
        </p:nvPicPr>
        <p:blipFill>
          <a:blip r:embed="rId3">
            <a:alphaModFix/>
          </a:blip>
          <a:stretch>
            <a:fillRect/>
          </a:stretch>
        </p:blipFill>
        <p:spPr>
          <a:xfrm>
            <a:off x="5417488" y="1228713"/>
            <a:ext cx="3648075" cy="2686050"/>
          </a:xfrm>
          <a:prstGeom prst="rect">
            <a:avLst/>
          </a:prstGeom>
          <a:noFill/>
          <a:ln>
            <a:noFill/>
          </a:ln>
        </p:spPr>
      </p:pic>
      <p:sp>
        <p:nvSpPr>
          <p:cNvPr id="706" name="Google Shape;706;p44"/>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4"/>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Clr>
                <a:schemeClr val="dk1"/>
              </a:buClr>
              <a:buFont typeface="Arial"/>
              <a:buNone/>
            </a:pPr>
            <a:r>
              <a:rPr b="1" lang="es" sz="2800">
                <a:solidFill>
                  <a:srgbClr val="434343"/>
                </a:solidFill>
                <a:latin typeface="Montserrat"/>
                <a:ea typeface="Montserrat"/>
                <a:cs typeface="Montserrat"/>
                <a:sym typeface="Montserrat"/>
              </a:rPr>
              <a:t>Variable Objetivo</a:t>
            </a:r>
            <a:endParaRPr b="1" sz="2800">
              <a:solidFill>
                <a:srgbClr val="434343"/>
              </a:solidFill>
              <a:latin typeface="Montserrat"/>
              <a:ea typeface="Montserrat"/>
              <a:cs typeface="Montserrat"/>
              <a:sym typeface="Montserrat"/>
            </a:endParaRPr>
          </a:p>
        </p:txBody>
      </p:sp>
      <p:cxnSp>
        <p:nvCxnSpPr>
          <p:cNvPr id="708" name="Google Shape;708;p44"/>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709" name="Google Shape;709;p44"/>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710" name="Google Shape;710;p44"/>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711" name="Google Shape;711;p44"/>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712" name="Google Shape;712;p44"/>
          <p:cNvPicPr preferRelativeResize="0"/>
          <p:nvPr/>
        </p:nvPicPr>
        <p:blipFill>
          <a:blip r:embed="rId4">
            <a:alphaModFix/>
          </a:blip>
          <a:stretch>
            <a:fillRect/>
          </a:stretch>
        </p:blipFill>
        <p:spPr>
          <a:xfrm>
            <a:off x="7462350" y="4662402"/>
            <a:ext cx="1603225" cy="481100"/>
          </a:xfrm>
          <a:prstGeom prst="rect">
            <a:avLst/>
          </a:prstGeom>
          <a:noFill/>
          <a:ln>
            <a:noFill/>
          </a:ln>
        </p:spPr>
      </p:pic>
      <p:cxnSp>
        <p:nvCxnSpPr>
          <p:cNvPr id="713" name="Google Shape;713;p44"/>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714" name="Google Shape;714;p44"/>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715" name="Google Shape;715;p44"/>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txBox="1"/>
          <p:nvPr>
            <p:ph idx="1" type="body"/>
          </p:nvPr>
        </p:nvSpPr>
        <p:spPr>
          <a:xfrm>
            <a:off x="432825" y="1474413"/>
            <a:ext cx="4454400" cy="2350200"/>
          </a:xfrm>
          <a:prstGeom prst="rect">
            <a:avLst/>
          </a:prstGeom>
          <a:solidFill>
            <a:srgbClr val="EFEFEF"/>
          </a:solidFill>
          <a:ln cap="flat" cmpd="sng" w="9525">
            <a:solidFill>
              <a:srgbClr val="03A0B1"/>
            </a:solidFill>
            <a:prstDash val="lgDash"/>
            <a:round/>
            <a:headEnd len="sm" w="sm" type="none"/>
            <a:tailEnd len="sm" w="sm" type="none"/>
          </a:ln>
        </p:spPr>
        <p:txBody>
          <a:bodyPr anchorCtr="0" anchor="t" bIns="91425" lIns="91425" spcFirstLastPara="1" rIns="91425" wrap="square" tIns="91425">
            <a:normAutofit fontScale="25000" lnSpcReduction="10000"/>
          </a:bodyPr>
          <a:lstStyle/>
          <a:p>
            <a:pPr indent="0" lvl="0" marL="0" rtl="0" algn="l">
              <a:lnSpc>
                <a:spcPct val="115000"/>
              </a:lnSpc>
              <a:spcBef>
                <a:spcPts val="1100"/>
              </a:spcBef>
              <a:spcAft>
                <a:spcPts val="0"/>
              </a:spcAft>
              <a:buNone/>
            </a:pPr>
            <a:r>
              <a:rPr lang="es" sz="6000">
                <a:latin typeface="Montserrat"/>
                <a:ea typeface="Montserrat"/>
                <a:cs typeface="Montserrat"/>
                <a:sym typeface="Montserrat"/>
              </a:rPr>
              <a:t>Decidimos equilibrar los datos y plantear una nueva distribución:</a:t>
            </a:r>
            <a:endParaRPr sz="6000">
              <a:latin typeface="Montserrat"/>
              <a:ea typeface="Montserrat"/>
              <a:cs typeface="Montserrat"/>
              <a:sym typeface="Montserrat"/>
            </a:endParaRPr>
          </a:p>
          <a:p>
            <a:pPr indent="-323850" lvl="0" marL="457200" rtl="0" algn="l">
              <a:lnSpc>
                <a:spcPct val="115000"/>
              </a:lnSpc>
              <a:spcBef>
                <a:spcPts val="1100"/>
              </a:spcBef>
              <a:spcAft>
                <a:spcPts val="0"/>
              </a:spcAft>
              <a:buClr>
                <a:schemeClr val="dk2"/>
              </a:buClr>
              <a:buSzPct val="100000"/>
              <a:buAutoNum type="arabicPeriod"/>
            </a:pPr>
            <a:r>
              <a:rPr lang="es" sz="6000">
                <a:latin typeface="Montserrat"/>
                <a:ea typeface="Montserrat"/>
                <a:cs typeface="Montserrat"/>
                <a:sym typeface="Montserrat"/>
              </a:rPr>
              <a:t>Si la puntuación es </a:t>
            </a:r>
            <a:r>
              <a:rPr b="1" lang="es" sz="6000">
                <a:latin typeface="Montserrat"/>
                <a:ea typeface="Montserrat"/>
                <a:cs typeface="Montserrat"/>
                <a:sym typeface="Montserrat"/>
              </a:rPr>
              <a:t>menor o igual a 3:</a:t>
            </a:r>
            <a:r>
              <a:rPr lang="es" sz="6000">
                <a:latin typeface="Montserrat"/>
                <a:ea typeface="Montserrat"/>
                <a:cs typeface="Montserrat"/>
                <a:sym typeface="Montserrat"/>
              </a:rPr>
              <a:t> consideramos negativo y asignamos un 0.</a:t>
            </a:r>
            <a:endParaRPr sz="6000">
              <a:latin typeface="Montserrat"/>
              <a:ea typeface="Montserrat"/>
              <a:cs typeface="Montserrat"/>
              <a:sym typeface="Montserrat"/>
            </a:endParaRPr>
          </a:p>
          <a:p>
            <a:pPr indent="-323850" lvl="0" marL="457200" rtl="0" algn="l">
              <a:lnSpc>
                <a:spcPct val="115000"/>
              </a:lnSpc>
              <a:spcBef>
                <a:spcPts val="1100"/>
              </a:spcBef>
              <a:spcAft>
                <a:spcPts val="0"/>
              </a:spcAft>
              <a:buClr>
                <a:schemeClr val="dk2"/>
              </a:buClr>
              <a:buSzPct val="100000"/>
              <a:buAutoNum type="arabicPeriod"/>
            </a:pPr>
            <a:r>
              <a:rPr lang="es" sz="6000">
                <a:latin typeface="Montserrat"/>
                <a:ea typeface="Montserrat"/>
                <a:cs typeface="Montserrat"/>
                <a:sym typeface="Montserrat"/>
              </a:rPr>
              <a:t>Si la puntuación es </a:t>
            </a:r>
            <a:r>
              <a:rPr b="1" lang="es" sz="6000">
                <a:latin typeface="Montserrat"/>
                <a:ea typeface="Montserrat"/>
                <a:cs typeface="Montserrat"/>
                <a:sym typeface="Montserrat"/>
              </a:rPr>
              <a:t>mayor a 3:</a:t>
            </a:r>
            <a:r>
              <a:rPr lang="es" sz="6000">
                <a:latin typeface="Montserrat"/>
                <a:ea typeface="Montserrat"/>
                <a:cs typeface="Montserrat"/>
                <a:sym typeface="Montserrat"/>
              </a:rPr>
              <a:t> consideramos positivo y asignamos un 1</a:t>
            </a:r>
            <a:endParaRPr sz="1500">
              <a:latin typeface="Montserrat"/>
              <a:ea typeface="Montserrat"/>
              <a:cs typeface="Montserrat"/>
              <a:sym typeface="Montserrat"/>
            </a:endParaRPr>
          </a:p>
          <a:p>
            <a:pPr indent="0" lvl="0" marL="0" rtl="0" algn="l">
              <a:spcBef>
                <a:spcPts val="1100"/>
              </a:spcBef>
              <a:spcAft>
                <a:spcPts val="500"/>
              </a:spcAft>
              <a:buNone/>
            </a:pPr>
            <a:r>
              <a:t/>
            </a:r>
            <a:endParaRPr sz="1500">
              <a:latin typeface="Montserrat"/>
              <a:ea typeface="Montserrat"/>
              <a:cs typeface="Montserrat"/>
              <a:sym typeface="Montserrat"/>
            </a:endParaRPr>
          </a:p>
        </p:txBody>
      </p:sp>
      <p:sp>
        <p:nvSpPr>
          <p:cNvPr id="717" name="Google Shape;717;p44"/>
          <p:cNvSpPr/>
          <p:nvPr/>
        </p:nvSpPr>
        <p:spPr>
          <a:xfrm>
            <a:off x="7553451" y="1474413"/>
            <a:ext cx="1124441" cy="245026"/>
          </a:xfrm>
          <a:prstGeom prst="rect">
            <a:avLst/>
          </a:prstGeom>
        </p:spPr>
        <p:txBody>
          <a:bodyPr>
            <a:prstTxWarp prst="textPlain"/>
          </a:bodyPr>
          <a:lstStyle/>
          <a:p>
            <a:pPr lvl="0" algn="ctr"/>
            <a:r>
              <a:rPr b="0" i="0">
                <a:ln>
                  <a:noFill/>
                </a:ln>
                <a:solidFill>
                  <a:schemeClr val="dk1"/>
                </a:solidFill>
                <a:latin typeface="Arial"/>
              </a:rPr>
              <a:t>75.638</a:t>
            </a:r>
          </a:p>
        </p:txBody>
      </p:sp>
      <p:sp>
        <p:nvSpPr>
          <p:cNvPr id="718" name="Google Shape;718;p44"/>
          <p:cNvSpPr/>
          <p:nvPr/>
        </p:nvSpPr>
        <p:spPr>
          <a:xfrm>
            <a:off x="5894639" y="2527013"/>
            <a:ext cx="1130884" cy="245026"/>
          </a:xfrm>
          <a:prstGeom prst="rect">
            <a:avLst/>
          </a:prstGeom>
        </p:spPr>
        <p:txBody>
          <a:bodyPr>
            <a:prstTxWarp prst="textPlain"/>
          </a:bodyPr>
          <a:lstStyle/>
          <a:p>
            <a:pPr lvl="0" algn="ctr"/>
            <a:r>
              <a:rPr b="0" i="0">
                <a:ln>
                  <a:noFill/>
                </a:ln>
                <a:solidFill>
                  <a:schemeClr val="dk1"/>
                </a:solidFill>
                <a:latin typeface="Arial"/>
              </a:rPr>
              <a:t>20.177</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5"/>
          <p:cNvSpPr/>
          <p:nvPr/>
        </p:nvSpPr>
        <p:spPr>
          <a:xfrm>
            <a:off x="3424050" y="1390725"/>
            <a:ext cx="1804200" cy="2576100"/>
          </a:xfrm>
          <a:prstGeom prst="roundRect">
            <a:avLst>
              <a:gd fmla="val 16667" name="adj"/>
            </a:avLst>
          </a:prstGeom>
          <a:solidFill>
            <a:srgbClr val="EFEFEF"/>
          </a:solidFill>
          <a:ln cap="flat" cmpd="sng" w="9525">
            <a:solidFill>
              <a:srgbClr val="CCCCCC"/>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t/>
            </a:r>
            <a:endParaRPr b="1"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b="1" sz="11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b="1" sz="11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i="1" sz="900">
              <a:solidFill>
                <a:schemeClr val="dk2"/>
              </a:solidFill>
              <a:latin typeface="Montserrat"/>
              <a:ea typeface="Montserrat"/>
              <a:cs typeface="Montserrat"/>
              <a:sym typeface="Montserrat"/>
            </a:endParaRPr>
          </a:p>
        </p:txBody>
      </p:sp>
      <p:sp>
        <p:nvSpPr>
          <p:cNvPr id="724" name="Google Shape;724;p45"/>
          <p:cNvSpPr/>
          <p:nvPr/>
        </p:nvSpPr>
        <p:spPr>
          <a:xfrm>
            <a:off x="6467750" y="1517300"/>
            <a:ext cx="2410200" cy="231900"/>
          </a:xfrm>
          <a:prstGeom prst="roundRect">
            <a:avLst>
              <a:gd fmla="val 16667" name="adj"/>
            </a:avLst>
          </a:prstGeom>
          <a:solidFill>
            <a:srgbClr val="03A0B1"/>
          </a:solidFill>
          <a:ln>
            <a:noFill/>
          </a:ln>
        </p:spPr>
        <p:txBody>
          <a:bodyPr anchorCtr="0" anchor="ctr" bIns="91425" lIns="342000" spcFirstLastPara="1" rIns="91425" wrap="square" tIns="91425">
            <a:noAutofit/>
          </a:bodyPr>
          <a:lstStyle/>
          <a:p>
            <a:pPr indent="0" lvl="0" marL="0" rtl="0" algn="l">
              <a:spcBef>
                <a:spcPts val="0"/>
              </a:spcBef>
              <a:spcAft>
                <a:spcPts val="0"/>
              </a:spcAft>
              <a:buNone/>
            </a:pPr>
            <a:r>
              <a:rPr b="1" lang="es" sz="1300">
                <a:solidFill>
                  <a:schemeClr val="lt1"/>
                </a:solidFill>
                <a:latin typeface="Montserrat"/>
                <a:ea typeface="Montserrat"/>
                <a:cs typeface="Montserrat"/>
                <a:sym typeface="Montserrat"/>
              </a:rPr>
              <a:t>Modelo 1</a:t>
            </a:r>
            <a:endParaRPr b="1" sz="1300">
              <a:solidFill>
                <a:schemeClr val="lt1"/>
              </a:solidFill>
              <a:latin typeface="Montserrat"/>
              <a:ea typeface="Montserrat"/>
              <a:cs typeface="Montserrat"/>
              <a:sym typeface="Montserrat"/>
            </a:endParaRPr>
          </a:p>
        </p:txBody>
      </p:sp>
      <p:sp>
        <p:nvSpPr>
          <p:cNvPr id="725" name="Google Shape;725;p45"/>
          <p:cNvSpPr/>
          <p:nvPr/>
        </p:nvSpPr>
        <p:spPr>
          <a:xfrm>
            <a:off x="6843926" y="2220850"/>
            <a:ext cx="2034000" cy="286800"/>
          </a:xfrm>
          <a:prstGeom prst="roundRect">
            <a:avLst>
              <a:gd fmla="val 16667" name="adj"/>
            </a:avLst>
          </a:prstGeom>
          <a:solidFill>
            <a:srgbClr val="03A0B1"/>
          </a:solidFill>
          <a:ln>
            <a:noFill/>
          </a:ln>
        </p:spPr>
        <p:txBody>
          <a:bodyPr anchorCtr="0" anchor="ctr" bIns="91425" lIns="342000"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300">
                <a:solidFill>
                  <a:schemeClr val="lt1"/>
                </a:solidFill>
                <a:latin typeface="Montserrat"/>
                <a:ea typeface="Montserrat"/>
                <a:cs typeface="Montserrat"/>
                <a:sym typeface="Montserrat"/>
              </a:rPr>
              <a:t>Modelo 2</a:t>
            </a:r>
            <a:endParaRPr b="1" sz="1300">
              <a:solidFill>
                <a:schemeClr val="lt1"/>
              </a:solidFill>
              <a:latin typeface="Montserrat"/>
              <a:ea typeface="Montserrat"/>
              <a:cs typeface="Montserrat"/>
              <a:sym typeface="Montserrat"/>
            </a:endParaRPr>
          </a:p>
        </p:txBody>
      </p:sp>
      <p:sp>
        <p:nvSpPr>
          <p:cNvPr id="726" name="Google Shape;726;p45"/>
          <p:cNvSpPr/>
          <p:nvPr/>
        </p:nvSpPr>
        <p:spPr>
          <a:xfrm>
            <a:off x="638250" y="2303925"/>
            <a:ext cx="1981200" cy="749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DATASET</a:t>
            </a:r>
            <a:endParaRPr b="1">
              <a:solidFill>
                <a:schemeClr val="lt1"/>
              </a:solidFill>
              <a:latin typeface="Montserrat"/>
              <a:ea typeface="Montserrat"/>
              <a:cs typeface="Montserrat"/>
              <a:sym typeface="Montserrat"/>
            </a:endParaRPr>
          </a:p>
        </p:txBody>
      </p:sp>
      <p:sp>
        <p:nvSpPr>
          <p:cNvPr id="727" name="Google Shape;727;p45"/>
          <p:cNvSpPr/>
          <p:nvPr/>
        </p:nvSpPr>
        <p:spPr>
          <a:xfrm>
            <a:off x="3784650" y="1594800"/>
            <a:ext cx="1083000" cy="749700"/>
          </a:xfrm>
          <a:prstGeom prst="roundRect">
            <a:avLst>
              <a:gd fmla="val 16667" name="adj"/>
            </a:avLst>
          </a:prstGeom>
          <a:solidFill>
            <a:srgbClr val="EFEFEF"/>
          </a:solidFill>
          <a:ln cap="flat" cmpd="sng" w="9525">
            <a:solidFill>
              <a:srgbClr val="CCCCC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s" sz="1300">
                <a:solidFill>
                  <a:schemeClr val="dk2"/>
                </a:solidFill>
                <a:latin typeface="Montserrat"/>
                <a:ea typeface="Montserrat"/>
                <a:cs typeface="Montserrat"/>
                <a:sym typeface="Montserrat"/>
              </a:rPr>
              <a:t>Variables numéricas</a:t>
            </a:r>
            <a:endParaRPr i="1" sz="1100">
              <a:solidFill>
                <a:schemeClr val="dk2"/>
              </a:solidFill>
              <a:latin typeface="Montserrat"/>
              <a:ea typeface="Montserrat"/>
              <a:cs typeface="Montserrat"/>
              <a:sym typeface="Montserrat"/>
            </a:endParaRPr>
          </a:p>
        </p:txBody>
      </p:sp>
      <p:sp>
        <p:nvSpPr>
          <p:cNvPr id="728" name="Google Shape;728;p45"/>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PLAN</a:t>
            </a:r>
            <a:endParaRPr b="1" sz="2800">
              <a:solidFill>
                <a:srgbClr val="434343"/>
              </a:solidFill>
              <a:latin typeface="Montserrat"/>
              <a:ea typeface="Montserrat"/>
              <a:cs typeface="Montserrat"/>
              <a:sym typeface="Montserrat"/>
            </a:endParaRPr>
          </a:p>
        </p:txBody>
      </p:sp>
      <p:cxnSp>
        <p:nvCxnSpPr>
          <p:cNvPr id="730" name="Google Shape;730;p45"/>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731" name="Google Shape;731;p45"/>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732" name="Google Shape;732;p45"/>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733" name="Google Shape;733;p45"/>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734" name="Google Shape;734;p45"/>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735" name="Google Shape;735;p45"/>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736" name="Google Shape;736;p45"/>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45"/>
          <p:cNvPicPr preferRelativeResize="0"/>
          <p:nvPr/>
        </p:nvPicPr>
        <p:blipFill>
          <a:blip r:embed="rId3">
            <a:alphaModFix/>
          </a:blip>
          <a:stretch>
            <a:fillRect/>
          </a:stretch>
        </p:blipFill>
        <p:spPr>
          <a:xfrm>
            <a:off x="7462350" y="4662402"/>
            <a:ext cx="1603225" cy="481100"/>
          </a:xfrm>
          <a:prstGeom prst="rect">
            <a:avLst/>
          </a:prstGeom>
          <a:noFill/>
          <a:ln>
            <a:noFill/>
          </a:ln>
        </p:spPr>
      </p:pic>
      <p:sp>
        <p:nvSpPr>
          <p:cNvPr id="738" name="Google Shape;738;p45"/>
          <p:cNvSpPr/>
          <p:nvPr/>
        </p:nvSpPr>
        <p:spPr>
          <a:xfrm>
            <a:off x="3819275" y="2474463"/>
            <a:ext cx="1083000" cy="749700"/>
          </a:xfrm>
          <a:prstGeom prst="roundRect">
            <a:avLst>
              <a:gd fmla="val 16667" name="adj"/>
            </a:avLst>
          </a:prstGeom>
          <a:solidFill>
            <a:srgbClr val="EFEFEF"/>
          </a:solidFill>
          <a:ln cap="flat" cmpd="sng" w="9525">
            <a:solidFill>
              <a:srgbClr val="CCCCC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s" sz="1300">
                <a:solidFill>
                  <a:schemeClr val="dk2"/>
                </a:solidFill>
                <a:latin typeface="Montserrat"/>
                <a:ea typeface="Montserrat"/>
                <a:cs typeface="Montserrat"/>
                <a:sym typeface="Montserrat"/>
              </a:rPr>
              <a:t>Variables categóricas</a:t>
            </a:r>
            <a:endParaRPr b="1" sz="13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i="1" sz="1100">
              <a:solidFill>
                <a:schemeClr val="dk2"/>
              </a:solidFill>
              <a:latin typeface="Montserrat"/>
              <a:ea typeface="Montserrat"/>
              <a:cs typeface="Montserrat"/>
              <a:sym typeface="Montserrat"/>
            </a:endParaRPr>
          </a:p>
        </p:txBody>
      </p:sp>
      <p:sp>
        <p:nvSpPr>
          <p:cNvPr id="739" name="Google Shape;739;p45"/>
          <p:cNvSpPr/>
          <p:nvPr/>
        </p:nvSpPr>
        <p:spPr>
          <a:xfrm>
            <a:off x="6467752" y="3749275"/>
            <a:ext cx="2127000" cy="286800"/>
          </a:xfrm>
          <a:prstGeom prst="roundRect">
            <a:avLst>
              <a:gd fmla="val 16667" name="adj"/>
            </a:avLst>
          </a:prstGeom>
          <a:solidFill>
            <a:srgbClr val="03A0B1"/>
          </a:solidFill>
          <a:ln>
            <a:noFill/>
          </a:ln>
        </p:spPr>
        <p:txBody>
          <a:bodyPr anchorCtr="0" anchor="ctr" bIns="91425" lIns="342000"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300">
                <a:solidFill>
                  <a:schemeClr val="lt1"/>
                </a:solidFill>
                <a:latin typeface="Montserrat"/>
                <a:ea typeface="Montserrat"/>
                <a:cs typeface="Montserrat"/>
                <a:sym typeface="Montserrat"/>
              </a:rPr>
              <a:t>Modelo N</a:t>
            </a:r>
            <a:endParaRPr b="1" sz="1300">
              <a:solidFill>
                <a:schemeClr val="lt1"/>
              </a:solidFill>
              <a:latin typeface="Montserrat"/>
              <a:ea typeface="Montserrat"/>
              <a:cs typeface="Montserrat"/>
              <a:sym typeface="Montserrat"/>
            </a:endParaRPr>
          </a:p>
        </p:txBody>
      </p:sp>
      <p:cxnSp>
        <p:nvCxnSpPr>
          <p:cNvPr id="740" name="Google Shape;740;p45"/>
          <p:cNvCxnSpPr>
            <a:stCxn id="723" idx="3"/>
            <a:endCxn id="739" idx="1"/>
          </p:cNvCxnSpPr>
          <p:nvPr/>
        </p:nvCxnSpPr>
        <p:spPr>
          <a:xfrm>
            <a:off x="5228250" y="2678775"/>
            <a:ext cx="1239600" cy="1213800"/>
          </a:xfrm>
          <a:prstGeom prst="straightConnector1">
            <a:avLst/>
          </a:prstGeom>
          <a:noFill/>
          <a:ln cap="flat" cmpd="sng" w="9525">
            <a:solidFill>
              <a:srgbClr val="D9D9D9"/>
            </a:solidFill>
            <a:prstDash val="dash"/>
            <a:round/>
            <a:headEnd len="med" w="med" type="none"/>
            <a:tailEnd len="med" w="med" type="none"/>
          </a:ln>
        </p:spPr>
      </p:cxnSp>
      <p:cxnSp>
        <p:nvCxnSpPr>
          <p:cNvPr id="741" name="Google Shape;741;p45"/>
          <p:cNvCxnSpPr>
            <a:stCxn id="723" idx="3"/>
            <a:endCxn id="724" idx="1"/>
          </p:cNvCxnSpPr>
          <p:nvPr/>
        </p:nvCxnSpPr>
        <p:spPr>
          <a:xfrm flipH="1" rot="10800000">
            <a:off x="5228250" y="1633275"/>
            <a:ext cx="1239600" cy="1045500"/>
          </a:xfrm>
          <a:prstGeom prst="straightConnector1">
            <a:avLst/>
          </a:prstGeom>
          <a:noFill/>
          <a:ln cap="flat" cmpd="sng" w="9525">
            <a:solidFill>
              <a:srgbClr val="D9D9D9"/>
            </a:solidFill>
            <a:prstDash val="dash"/>
            <a:round/>
            <a:headEnd len="med" w="med" type="none"/>
            <a:tailEnd len="med" w="med" type="none"/>
          </a:ln>
        </p:spPr>
      </p:cxnSp>
      <p:sp>
        <p:nvSpPr>
          <p:cNvPr id="742" name="Google Shape;742;p45"/>
          <p:cNvSpPr/>
          <p:nvPr/>
        </p:nvSpPr>
        <p:spPr>
          <a:xfrm>
            <a:off x="273150" y="3449550"/>
            <a:ext cx="2711400" cy="286800"/>
          </a:xfrm>
          <a:prstGeom prst="roundRect">
            <a:avLst>
              <a:gd fmla="val 16667" name="adj"/>
            </a:avLst>
          </a:prstGeom>
          <a:solidFill>
            <a:srgbClr val="EFEFEF"/>
          </a:solidFill>
          <a:ln cap="flat" cmpd="sng" w="9525">
            <a:solidFill>
              <a:srgbClr val="CCCCCC"/>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t/>
            </a:r>
            <a:endParaRPr b="1" sz="11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b="1" sz="1100">
              <a:solidFill>
                <a:schemeClr val="dk2"/>
              </a:solidFill>
              <a:latin typeface="Montserrat"/>
              <a:ea typeface="Montserrat"/>
              <a:cs typeface="Montserrat"/>
              <a:sym typeface="Montserrat"/>
            </a:endParaRPr>
          </a:p>
          <a:p>
            <a:pPr indent="0" lvl="0" marL="457200" rtl="0" algn="l">
              <a:spcBef>
                <a:spcPts val="0"/>
              </a:spcBef>
              <a:spcAft>
                <a:spcPts val="0"/>
              </a:spcAft>
              <a:buNone/>
            </a:pPr>
            <a:r>
              <a:rPr b="1" lang="es" sz="1300">
                <a:solidFill>
                  <a:schemeClr val="dk2"/>
                </a:solidFill>
                <a:latin typeface="Montserrat"/>
                <a:ea typeface="Montserrat"/>
                <a:cs typeface="Montserrat"/>
                <a:sym typeface="Montserrat"/>
              </a:rPr>
              <a:t>PRE PROCESAMIENTO</a:t>
            </a:r>
            <a:endParaRPr b="1" sz="13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b="1" sz="13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i="1" sz="900">
              <a:solidFill>
                <a:schemeClr val="dk2"/>
              </a:solidFill>
              <a:latin typeface="Montserrat"/>
              <a:ea typeface="Montserrat"/>
              <a:cs typeface="Montserrat"/>
              <a:sym typeface="Montserrat"/>
            </a:endParaRPr>
          </a:p>
        </p:txBody>
      </p:sp>
      <p:cxnSp>
        <p:nvCxnSpPr>
          <p:cNvPr id="743" name="Google Shape;743;p45"/>
          <p:cNvCxnSpPr>
            <a:stCxn id="726" idx="2"/>
            <a:endCxn id="742" idx="0"/>
          </p:cNvCxnSpPr>
          <p:nvPr/>
        </p:nvCxnSpPr>
        <p:spPr>
          <a:xfrm>
            <a:off x="1628850" y="3053625"/>
            <a:ext cx="0" cy="396000"/>
          </a:xfrm>
          <a:prstGeom prst="straightConnector1">
            <a:avLst/>
          </a:prstGeom>
          <a:noFill/>
          <a:ln cap="flat" cmpd="sng" w="9525">
            <a:solidFill>
              <a:srgbClr val="D9D9D9"/>
            </a:solidFill>
            <a:prstDash val="dash"/>
            <a:round/>
            <a:headEnd len="med" w="med" type="none"/>
            <a:tailEnd len="med" w="med" type="none"/>
          </a:ln>
        </p:spPr>
      </p:cxnSp>
      <p:cxnSp>
        <p:nvCxnSpPr>
          <p:cNvPr id="744" name="Google Shape;744;p45"/>
          <p:cNvCxnSpPr>
            <a:stCxn id="726" idx="3"/>
            <a:endCxn id="723" idx="1"/>
          </p:cNvCxnSpPr>
          <p:nvPr/>
        </p:nvCxnSpPr>
        <p:spPr>
          <a:xfrm>
            <a:off x="2619450" y="2678775"/>
            <a:ext cx="804600" cy="0"/>
          </a:xfrm>
          <a:prstGeom prst="straightConnector1">
            <a:avLst/>
          </a:prstGeom>
          <a:noFill/>
          <a:ln cap="flat" cmpd="sng" w="9525">
            <a:solidFill>
              <a:srgbClr val="D9D9D9"/>
            </a:solidFill>
            <a:prstDash val="dash"/>
            <a:round/>
            <a:headEnd len="med" w="med" type="none"/>
            <a:tailEnd len="med" w="med" type="none"/>
          </a:ln>
        </p:spPr>
      </p:cxnSp>
      <p:sp>
        <p:nvSpPr>
          <p:cNvPr id="745" name="Google Shape;745;p45"/>
          <p:cNvSpPr/>
          <p:nvPr/>
        </p:nvSpPr>
        <p:spPr>
          <a:xfrm>
            <a:off x="3819275" y="3354150"/>
            <a:ext cx="1083000" cy="477600"/>
          </a:xfrm>
          <a:prstGeom prst="roundRect">
            <a:avLst>
              <a:gd fmla="val 16667" name="adj"/>
            </a:avLst>
          </a:prstGeom>
          <a:solidFill>
            <a:srgbClr val="EFEFEF"/>
          </a:solidFill>
          <a:ln cap="flat" cmpd="sng" w="9525">
            <a:solidFill>
              <a:srgbClr val="CCCCCC"/>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50000"/>
              </a:lnSpc>
              <a:spcBef>
                <a:spcPts val="0"/>
              </a:spcBef>
              <a:spcAft>
                <a:spcPts val="0"/>
              </a:spcAft>
              <a:buNone/>
            </a:pPr>
            <a:r>
              <a:t/>
            </a:r>
            <a:endParaRPr b="1" sz="13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s" sz="1300">
                <a:solidFill>
                  <a:schemeClr val="dk2"/>
                </a:solidFill>
                <a:latin typeface="Montserrat"/>
                <a:ea typeface="Montserrat"/>
                <a:cs typeface="Montserrat"/>
                <a:sym typeface="Montserrat"/>
              </a:rPr>
              <a:t>     Target</a:t>
            </a:r>
            <a:endParaRPr b="1" sz="13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i="1" sz="1100">
              <a:solidFill>
                <a:schemeClr val="dk2"/>
              </a:solidFill>
              <a:latin typeface="Montserrat"/>
              <a:ea typeface="Montserrat"/>
              <a:cs typeface="Montserrat"/>
              <a:sym typeface="Montserrat"/>
            </a:endParaRPr>
          </a:p>
        </p:txBody>
      </p:sp>
      <p:cxnSp>
        <p:nvCxnSpPr>
          <p:cNvPr id="746" name="Google Shape;746;p45"/>
          <p:cNvCxnSpPr>
            <a:stCxn id="723" idx="3"/>
            <a:endCxn id="725" idx="1"/>
          </p:cNvCxnSpPr>
          <p:nvPr/>
        </p:nvCxnSpPr>
        <p:spPr>
          <a:xfrm flipH="1" rot="10800000">
            <a:off x="5228250" y="2364375"/>
            <a:ext cx="1615800" cy="314400"/>
          </a:xfrm>
          <a:prstGeom prst="straightConnector1">
            <a:avLst/>
          </a:prstGeom>
          <a:noFill/>
          <a:ln cap="flat" cmpd="sng" w="9525">
            <a:solidFill>
              <a:srgbClr val="D9D9D9"/>
            </a:solidFill>
            <a:prstDash val="dash"/>
            <a:round/>
            <a:headEnd len="med" w="med" type="none"/>
            <a:tailEnd len="med" w="med" type="none"/>
          </a:ln>
        </p:spPr>
      </p:cxnSp>
      <p:sp>
        <p:nvSpPr>
          <p:cNvPr id="747" name="Google Shape;747;p45"/>
          <p:cNvSpPr txBox="1"/>
          <p:nvPr/>
        </p:nvSpPr>
        <p:spPr>
          <a:xfrm>
            <a:off x="6862375" y="2928363"/>
            <a:ext cx="21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 . . </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6"/>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6"/>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Clr>
                <a:schemeClr val="dk1"/>
              </a:buClr>
              <a:buFont typeface="Arial"/>
              <a:buNone/>
            </a:pPr>
            <a:r>
              <a:rPr b="1" lang="es" sz="2800">
                <a:solidFill>
                  <a:srgbClr val="434343"/>
                </a:solidFill>
                <a:latin typeface="Montserrat"/>
                <a:ea typeface="Montserrat"/>
                <a:cs typeface="Montserrat"/>
                <a:sym typeface="Montserrat"/>
              </a:rPr>
              <a:t>PRE-PROCESAMIENTO</a:t>
            </a:r>
            <a:endParaRPr b="1" sz="2800">
              <a:solidFill>
                <a:srgbClr val="434343"/>
              </a:solidFill>
              <a:latin typeface="Montserrat"/>
              <a:ea typeface="Montserrat"/>
              <a:cs typeface="Montserrat"/>
              <a:sym typeface="Montserrat"/>
            </a:endParaRPr>
          </a:p>
        </p:txBody>
      </p:sp>
      <p:cxnSp>
        <p:nvCxnSpPr>
          <p:cNvPr id="754" name="Google Shape;754;p46"/>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755" name="Google Shape;755;p46"/>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756" name="Google Shape;756;p46"/>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757" name="Google Shape;757;p46"/>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758" name="Google Shape;758;p46"/>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759" name="Google Shape;759;p46"/>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760" name="Google Shape;760;p46"/>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761" name="Google Shape;761;p46"/>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6"/>
          <p:cNvSpPr txBox="1"/>
          <p:nvPr>
            <p:ph idx="1" type="body"/>
          </p:nvPr>
        </p:nvSpPr>
        <p:spPr>
          <a:xfrm>
            <a:off x="431650" y="1006500"/>
            <a:ext cx="8445000" cy="4008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s" sz="1500">
                <a:latin typeface="Montserrat"/>
                <a:ea typeface="Montserrat"/>
                <a:cs typeface="Montserrat"/>
                <a:sym typeface="Montserrat"/>
              </a:rPr>
              <a:t>En dicho pre procesamiento, nuestros  tres pilares fundamentales son:</a:t>
            </a:r>
            <a:endParaRPr sz="1500">
              <a:latin typeface="Montserrat"/>
              <a:ea typeface="Montserrat"/>
              <a:cs typeface="Montserrat"/>
              <a:sym typeface="Montserrat"/>
            </a:endParaRPr>
          </a:p>
          <a:p>
            <a:pPr indent="0" lvl="0" marL="0" rtl="0" algn="l">
              <a:lnSpc>
                <a:spcPct val="200000"/>
              </a:lnSpc>
              <a:spcBef>
                <a:spcPts val="1200"/>
              </a:spcBef>
              <a:spcAft>
                <a:spcPts val="0"/>
              </a:spcAft>
              <a:buNone/>
            </a:pPr>
            <a:r>
              <a:t/>
            </a:r>
            <a:endParaRPr sz="1500">
              <a:latin typeface="Montserrat"/>
              <a:ea typeface="Montserrat"/>
              <a:cs typeface="Montserrat"/>
              <a:sym typeface="Montserrat"/>
            </a:endParaRPr>
          </a:p>
          <a:p>
            <a:pPr indent="0" lvl="0" marL="0" rtl="0" algn="l">
              <a:lnSpc>
                <a:spcPct val="200000"/>
              </a:lnSpc>
              <a:spcBef>
                <a:spcPts val="1100"/>
              </a:spcBef>
              <a:spcAft>
                <a:spcPts val="1100"/>
              </a:spcAft>
              <a:buNone/>
            </a:pPr>
            <a:r>
              <a:t/>
            </a:r>
            <a:endParaRPr sz="1500">
              <a:solidFill>
                <a:schemeClr val="dk1"/>
              </a:solidFill>
              <a:latin typeface="Montserrat"/>
              <a:ea typeface="Montserrat"/>
              <a:cs typeface="Montserrat"/>
              <a:sym typeface="Montserrat"/>
            </a:endParaRPr>
          </a:p>
        </p:txBody>
      </p:sp>
      <p:sp>
        <p:nvSpPr>
          <p:cNvPr id="763" name="Google Shape;763;p46"/>
          <p:cNvSpPr/>
          <p:nvPr/>
        </p:nvSpPr>
        <p:spPr>
          <a:xfrm>
            <a:off x="3433500" y="2620313"/>
            <a:ext cx="2429100" cy="15999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Equilibrar las clases. Aplicar </a:t>
            </a:r>
            <a:r>
              <a:rPr b="1" lang="es">
                <a:solidFill>
                  <a:schemeClr val="lt1"/>
                </a:solidFill>
                <a:latin typeface="Montserrat"/>
                <a:ea typeface="Montserrat"/>
                <a:cs typeface="Montserrat"/>
                <a:sym typeface="Montserrat"/>
              </a:rPr>
              <a:t>técnicas</a:t>
            </a:r>
            <a:r>
              <a:rPr b="1" lang="es">
                <a:solidFill>
                  <a:schemeClr val="lt1"/>
                </a:solidFill>
                <a:latin typeface="Montserrat"/>
                <a:ea typeface="Montserrat"/>
                <a:cs typeface="Montserrat"/>
                <a:sym typeface="Montserrat"/>
              </a:rPr>
              <a:t> de balanceo de clases.</a:t>
            </a:r>
            <a:endParaRPr b="1">
              <a:solidFill>
                <a:schemeClr val="lt1"/>
              </a:solidFill>
              <a:latin typeface="Montserrat"/>
              <a:ea typeface="Montserrat"/>
              <a:cs typeface="Montserrat"/>
              <a:sym typeface="Montserrat"/>
            </a:endParaRPr>
          </a:p>
        </p:txBody>
      </p:sp>
      <p:sp>
        <p:nvSpPr>
          <p:cNvPr id="764" name="Google Shape;764;p46"/>
          <p:cNvSpPr/>
          <p:nvPr/>
        </p:nvSpPr>
        <p:spPr>
          <a:xfrm>
            <a:off x="433300" y="2621076"/>
            <a:ext cx="2429100" cy="1598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Preparar variables </a:t>
            </a:r>
            <a:r>
              <a:rPr b="1" lang="es">
                <a:solidFill>
                  <a:schemeClr val="lt1"/>
                </a:solidFill>
                <a:latin typeface="Montserrat"/>
                <a:ea typeface="Montserrat"/>
                <a:cs typeface="Montserrat"/>
                <a:sym typeface="Montserrat"/>
              </a:rPr>
              <a:t>categóricas</a:t>
            </a:r>
            <a:r>
              <a:rPr b="1" lang="es">
                <a:solidFill>
                  <a:schemeClr val="lt1"/>
                </a:solidFill>
                <a:latin typeface="Montserrat"/>
                <a:ea typeface="Montserrat"/>
                <a:cs typeface="Montserrat"/>
                <a:sym typeface="Montserrat"/>
              </a:rPr>
              <a:t> y </a:t>
            </a:r>
            <a:r>
              <a:rPr b="1" lang="es">
                <a:solidFill>
                  <a:schemeClr val="lt1"/>
                </a:solidFill>
                <a:latin typeface="Montserrat"/>
                <a:ea typeface="Montserrat"/>
                <a:cs typeface="Montserrat"/>
                <a:sym typeface="Montserrat"/>
              </a:rPr>
              <a:t>numéricas. Estratificar target.</a:t>
            </a:r>
            <a:endParaRPr b="1">
              <a:solidFill>
                <a:schemeClr val="lt1"/>
              </a:solidFill>
              <a:latin typeface="Montserrat"/>
              <a:ea typeface="Montserrat"/>
              <a:cs typeface="Montserrat"/>
              <a:sym typeface="Montserrat"/>
            </a:endParaRPr>
          </a:p>
        </p:txBody>
      </p:sp>
      <p:sp>
        <p:nvSpPr>
          <p:cNvPr id="765" name="Google Shape;765;p46"/>
          <p:cNvSpPr/>
          <p:nvPr/>
        </p:nvSpPr>
        <p:spPr>
          <a:xfrm>
            <a:off x="6433700" y="2621076"/>
            <a:ext cx="2429100" cy="1598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Feature Selection. Reducción de features, elección de aquellas que predicen fuertemente el target</a:t>
            </a:r>
            <a:endParaRPr b="1">
              <a:solidFill>
                <a:schemeClr val="lt1"/>
              </a:solidFill>
              <a:latin typeface="Montserrat"/>
              <a:ea typeface="Montserrat"/>
              <a:cs typeface="Montserrat"/>
              <a:sym typeface="Montserrat"/>
            </a:endParaRPr>
          </a:p>
        </p:txBody>
      </p:sp>
      <p:sp>
        <p:nvSpPr>
          <p:cNvPr id="766" name="Google Shape;766;p46"/>
          <p:cNvSpPr txBox="1"/>
          <p:nvPr/>
        </p:nvSpPr>
        <p:spPr>
          <a:xfrm>
            <a:off x="1073650" y="2118500"/>
            <a:ext cx="1148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s" sz="1500">
                <a:solidFill>
                  <a:schemeClr val="dk2"/>
                </a:solidFill>
                <a:latin typeface="Montserrat"/>
                <a:ea typeface="Montserrat"/>
                <a:cs typeface="Montserrat"/>
                <a:sym typeface="Montserrat"/>
              </a:rPr>
              <a:t>1</a:t>
            </a:r>
            <a:endParaRPr b="1" sz="1600"/>
          </a:p>
        </p:txBody>
      </p:sp>
      <p:sp>
        <p:nvSpPr>
          <p:cNvPr id="767" name="Google Shape;767;p46"/>
          <p:cNvSpPr txBox="1"/>
          <p:nvPr/>
        </p:nvSpPr>
        <p:spPr>
          <a:xfrm>
            <a:off x="4073850" y="2118500"/>
            <a:ext cx="1148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s" sz="1500">
                <a:solidFill>
                  <a:schemeClr val="dk2"/>
                </a:solidFill>
                <a:latin typeface="Montserrat"/>
                <a:ea typeface="Montserrat"/>
                <a:cs typeface="Montserrat"/>
                <a:sym typeface="Montserrat"/>
              </a:rPr>
              <a:t>2</a:t>
            </a:r>
            <a:endParaRPr b="1" sz="1600"/>
          </a:p>
        </p:txBody>
      </p:sp>
      <p:sp>
        <p:nvSpPr>
          <p:cNvPr id="768" name="Google Shape;768;p46"/>
          <p:cNvSpPr txBox="1"/>
          <p:nvPr/>
        </p:nvSpPr>
        <p:spPr>
          <a:xfrm>
            <a:off x="7074050" y="2118500"/>
            <a:ext cx="1148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s" sz="1500">
                <a:solidFill>
                  <a:schemeClr val="dk2"/>
                </a:solidFill>
                <a:latin typeface="Montserrat"/>
                <a:ea typeface="Montserrat"/>
                <a:cs typeface="Montserrat"/>
                <a:sym typeface="Montserrat"/>
              </a:rPr>
              <a:t>3</a:t>
            </a:r>
            <a:endParaRPr b="1" sz="1600"/>
          </a:p>
        </p:txBody>
      </p:sp>
      <p:sp>
        <p:nvSpPr>
          <p:cNvPr id="769" name="Google Shape;769;p46"/>
          <p:cNvSpPr/>
          <p:nvPr/>
        </p:nvSpPr>
        <p:spPr>
          <a:xfrm>
            <a:off x="1407250" y="2085650"/>
            <a:ext cx="481200" cy="4812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6"/>
          <p:cNvSpPr/>
          <p:nvPr/>
        </p:nvSpPr>
        <p:spPr>
          <a:xfrm>
            <a:off x="4407450" y="2085650"/>
            <a:ext cx="481200" cy="481200"/>
          </a:xfrm>
          <a:prstGeom prst="arc">
            <a:avLst>
              <a:gd fmla="val 2028065" name="adj1"/>
              <a:gd fmla="val 2006854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6"/>
          <p:cNvSpPr/>
          <p:nvPr/>
        </p:nvSpPr>
        <p:spPr>
          <a:xfrm>
            <a:off x="7407650" y="2085650"/>
            <a:ext cx="481200" cy="4812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6"/>
          <p:cNvSpPr txBox="1"/>
          <p:nvPr/>
        </p:nvSpPr>
        <p:spPr>
          <a:xfrm>
            <a:off x="470025" y="4373650"/>
            <a:ext cx="228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Total de 4.170 features</a:t>
            </a:r>
            <a:endParaRPr/>
          </a:p>
        </p:txBody>
      </p:sp>
      <p:sp>
        <p:nvSpPr>
          <p:cNvPr id="773" name="Google Shape;773;p46"/>
          <p:cNvSpPr txBox="1"/>
          <p:nvPr/>
        </p:nvSpPr>
        <p:spPr>
          <a:xfrm>
            <a:off x="3506550" y="4197500"/>
            <a:ext cx="228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La clase mayoritaria paso de tener 75 mil casos  a 55mil al ser balanceada</a:t>
            </a:r>
            <a:endParaRPr/>
          </a:p>
        </p:txBody>
      </p:sp>
      <p:sp>
        <p:nvSpPr>
          <p:cNvPr id="774" name="Google Shape;774;p46"/>
          <p:cNvSpPr txBox="1"/>
          <p:nvPr/>
        </p:nvSpPr>
        <p:spPr>
          <a:xfrm>
            <a:off x="6506750" y="4306550"/>
            <a:ext cx="228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Nos quedamos con 70</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7"/>
          <p:cNvSpPr txBox="1"/>
          <p:nvPr>
            <p:ph idx="1" type="body"/>
          </p:nvPr>
        </p:nvSpPr>
        <p:spPr>
          <a:xfrm>
            <a:off x="584050" y="1006500"/>
            <a:ext cx="8412000" cy="1037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1200"/>
              </a:spcAft>
              <a:buNone/>
            </a:pPr>
            <a:r>
              <a:rPr lang="es" sz="1500">
                <a:latin typeface="Montserrat"/>
                <a:ea typeface="Montserrat"/>
                <a:cs typeface="Montserrat"/>
                <a:sym typeface="Montserrat"/>
              </a:rPr>
              <a:t>Luego de aplicar técnicas de procesamiento, probamos distintos modelos de clasificación:</a:t>
            </a:r>
            <a:endParaRPr sz="1500">
              <a:solidFill>
                <a:schemeClr val="dk1"/>
              </a:solidFill>
              <a:latin typeface="Montserrat"/>
              <a:ea typeface="Montserrat"/>
              <a:cs typeface="Montserrat"/>
              <a:sym typeface="Montserrat"/>
            </a:endParaRPr>
          </a:p>
        </p:txBody>
      </p:sp>
      <p:sp>
        <p:nvSpPr>
          <p:cNvPr id="780" name="Google Shape;780;p47"/>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a:t>
            </a:r>
            <a:endParaRPr b="1" sz="2800">
              <a:solidFill>
                <a:srgbClr val="434343"/>
              </a:solidFill>
              <a:latin typeface="Montserrat"/>
              <a:ea typeface="Montserrat"/>
              <a:cs typeface="Montserrat"/>
              <a:sym typeface="Montserrat"/>
            </a:endParaRPr>
          </a:p>
        </p:txBody>
      </p:sp>
      <p:cxnSp>
        <p:nvCxnSpPr>
          <p:cNvPr id="782" name="Google Shape;782;p47"/>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783" name="Google Shape;783;p47"/>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784" name="Google Shape;784;p47"/>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785" name="Google Shape;785;p47"/>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786" name="Google Shape;786;p47"/>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787" name="Google Shape;787;p47"/>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788" name="Google Shape;788;p47"/>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789" name="Google Shape;789;p47"/>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7"/>
          <p:cNvSpPr/>
          <p:nvPr/>
        </p:nvSpPr>
        <p:spPr>
          <a:xfrm>
            <a:off x="6735925" y="1783175"/>
            <a:ext cx="1919700" cy="19284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s">
                <a:latin typeface="Montserrat"/>
                <a:ea typeface="Montserrat"/>
                <a:cs typeface="Montserrat"/>
                <a:sym typeface="Montserrat"/>
              </a:rPr>
              <a:t>XG Boost</a:t>
            </a:r>
            <a:endParaRPr b="1">
              <a:latin typeface="Montserrat"/>
              <a:ea typeface="Montserrat"/>
              <a:cs typeface="Montserrat"/>
              <a:sym typeface="Montserrat"/>
            </a:endParaRPr>
          </a:p>
        </p:txBody>
      </p:sp>
      <p:sp>
        <p:nvSpPr>
          <p:cNvPr id="791" name="Google Shape;791;p47"/>
          <p:cNvSpPr/>
          <p:nvPr/>
        </p:nvSpPr>
        <p:spPr>
          <a:xfrm>
            <a:off x="780825" y="1767850"/>
            <a:ext cx="1798500" cy="1938600"/>
          </a:xfrm>
          <a:prstGeom prst="rect">
            <a:avLst/>
          </a:prstGeom>
          <a:solidFill>
            <a:srgbClr val="03A0B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Regresión Logística</a:t>
            </a:r>
            <a:endParaRPr b="1">
              <a:solidFill>
                <a:schemeClr val="lt1"/>
              </a:solidFill>
              <a:latin typeface="Montserrat"/>
              <a:ea typeface="Montserrat"/>
              <a:cs typeface="Montserrat"/>
              <a:sym typeface="Montserrat"/>
            </a:endParaRPr>
          </a:p>
        </p:txBody>
      </p:sp>
      <p:sp>
        <p:nvSpPr>
          <p:cNvPr id="792" name="Google Shape;792;p47"/>
          <p:cNvSpPr/>
          <p:nvPr/>
        </p:nvSpPr>
        <p:spPr>
          <a:xfrm>
            <a:off x="4803650" y="1772975"/>
            <a:ext cx="1798500" cy="1938600"/>
          </a:xfrm>
          <a:prstGeom prst="rect">
            <a:avLst/>
          </a:prstGeom>
          <a:solidFill>
            <a:srgbClr val="03A0B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Random Forest</a:t>
            </a:r>
            <a:endParaRPr b="1">
              <a:solidFill>
                <a:schemeClr val="lt1"/>
              </a:solidFill>
              <a:latin typeface="Montserrat"/>
              <a:ea typeface="Montserrat"/>
              <a:cs typeface="Montserrat"/>
              <a:sym typeface="Montserrat"/>
            </a:endParaRPr>
          </a:p>
        </p:txBody>
      </p:sp>
      <p:pic>
        <p:nvPicPr>
          <p:cNvPr id="793" name="Google Shape;793;p47"/>
          <p:cNvPicPr preferRelativeResize="0"/>
          <p:nvPr/>
        </p:nvPicPr>
        <p:blipFill>
          <a:blip r:embed="rId4">
            <a:alphaModFix/>
          </a:blip>
          <a:stretch>
            <a:fillRect/>
          </a:stretch>
        </p:blipFill>
        <p:spPr>
          <a:xfrm>
            <a:off x="1335776" y="2793073"/>
            <a:ext cx="718150" cy="726675"/>
          </a:xfrm>
          <a:prstGeom prst="rect">
            <a:avLst/>
          </a:prstGeom>
          <a:noFill/>
          <a:ln>
            <a:noFill/>
          </a:ln>
        </p:spPr>
      </p:pic>
      <p:pic>
        <p:nvPicPr>
          <p:cNvPr id="794" name="Google Shape;794;p47"/>
          <p:cNvPicPr preferRelativeResize="0"/>
          <p:nvPr/>
        </p:nvPicPr>
        <p:blipFill>
          <a:blip r:embed="rId5">
            <a:alphaModFix/>
          </a:blip>
          <a:stretch>
            <a:fillRect/>
          </a:stretch>
        </p:blipFill>
        <p:spPr>
          <a:xfrm>
            <a:off x="5212260" y="2518000"/>
            <a:ext cx="981275" cy="981275"/>
          </a:xfrm>
          <a:prstGeom prst="rect">
            <a:avLst/>
          </a:prstGeom>
          <a:noFill/>
          <a:ln>
            <a:noFill/>
          </a:ln>
        </p:spPr>
      </p:pic>
      <p:pic>
        <p:nvPicPr>
          <p:cNvPr id="795" name="Google Shape;795;p47"/>
          <p:cNvPicPr preferRelativeResize="0"/>
          <p:nvPr/>
        </p:nvPicPr>
        <p:blipFill>
          <a:blip r:embed="rId6">
            <a:alphaModFix/>
          </a:blip>
          <a:stretch>
            <a:fillRect/>
          </a:stretch>
        </p:blipFill>
        <p:spPr>
          <a:xfrm>
            <a:off x="6851649" y="2818324"/>
            <a:ext cx="1602940" cy="481100"/>
          </a:xfrm>
          <a:prstGeom prst="rect">
            <a:avLst/>
          </a:prstGeom>
          <a:noFill/>
          <a:ln>
            <a:noFill/>
          </a:ln>
        </p:spPr>
      </p:pic>
      <p:sp>
        <p:nvSpPr>
          <p:cNvPr id="796" name="Google Shape;796;p47"/>
          <p:cNvSpPr/>
          <p:nvPr/>
        </p:nvSpPr>
        <p:spPr>
          <a:xfrm>
            <a:off x="2729876" y="1778075"/>
            <a:ext cx="1887600" cy="19284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s">
                <a:latin typeface="Montserrat"/>
                <a:ea typeface="Montserrat"/>
                <a:cs typeface="Montserrat"/>
                <a:sym typeface="Montserrat"/>
              </a:rPr>
              <a:t>Decision Tree</a:t>
            </a:r>
            <a:endParaRPr b="1">
              <a:latin typeface="Montserrat"/>
              <a:ea typeface="Montserrat"/>
              <a:cs typeface="Montserrat"/>
              <a:sym typeface="Montserrat"/>
            </a:endParaRPr>
          </a:p>
        </p:txBody>
      </p:sp>
      <p:pic>
        <p:nvPicPr>
          <p:cNvPr id="797" name="Google Shape;797;p47"/>
          <p:cNvPicPr preferRelativeResize="0"/>
          <p:nvPr/>
        </p:nvPicPr>
        <p:blipFill>
          <a:blip r:embed="rId7">
            <a:alphaModFix/>
          </a:blip>
          <a:stretch>
            <a:fillRect/>
          </a:stretch>
        </p:blipFill>
        <p:spPr>
          <a:xfrm>
            <a:off x="3292762" y="2725925"/>
            <a:ext cx="665875" cy="665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8"/>
          <p:cNvSpPr/>
          <p:nvPr/>
        </p:nvSpPr>
        <p:spPr>
          <a:xfrm>
            <a:off x="2592397" y="904200"/>
            <a:ext cx="1408200" cy="37845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03" name="Google Shape;803;p48"/>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8"/>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 | </a:t>
            </a:r>
            <a:r>
              <a:rPr lang="es" sz="2800">
                <a:solidFill>
                  <a:srgbClr val="999999"/>
                </a:solidFill>
                <a:latin typeface="Montserrat"/>
                <a:ea typeface="Montserrat"/>
                <a:cs typeface="Montserrat"/>
                <a:sym typeface="Montserrat"/>
              </a:rPr>
              <a:t>Resultados</a:t>
            </a:r>
            <a:endParaRPr sz="2800">
              <a:solidFill>
                <a:srgbClr val="999999"/>
              </a:solidFill>
              <a:latin typeface="Montserrat"/>
              <a:ea typeface="Montserrat"/>
              <a:cs typeface="Montserrat"/>
              <a:sym typeface="Montserrat"/>
            </a:endParaRPr>
          </a:p>
        </p:txBody>
      </p:sp>
      <p:cxnSp>
        <p:nvCxnSpPr>
          <p:cNvPr id="805" name="Google Shape;805;p48"/>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806" name="Google Shape;806;p48"/>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807" name="Google Shape;807;p48"/>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808" name="Google Shape;808;p48"/>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809" name="Google Shape;809;p48"/>
          <p:cNvCxnSpPr/>
          <p:nvPr/>
        </p:nvCxnSpPr>
        <p:spPr>
          <a:xfrm>
            <a:off x="5090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810" name="Google Shape;810;p48"/>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811" name="Google Shape;811;p48"/>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48"/>
          <p:cNvPicPr preferRelativeResize="0"/>
          <p:nvPr/>
        </p:nvPicPr>
        <p:blipFill>
          <a:blip r:embed="rId3">
            <a:alphaModFix/>
          </a:blip>
          <a:stretch>
            <a:fillRect/>
          </a:stretch>
        </p:blipFill>
        <p:spPr>
          <a:xfrm>
            <a:off x="7005150" y="4662402"/>
            <a:ext cx="1603225" cy="481100"/>
          </a:xfrm>
          <a:prstGeom prst="rect">
            <a:avLst/>
          </a:prstGeom>
          <a:noFill/>
          <a:ln>
            <a:noFill/>
          </a:ln>
        </p:spPr>
      </p:pic>
      <p:sp>
        <p:nvSpPr>
          <p:cNvPr id="813" name="Google Shape;813;p48"/>
          <p:cNvSpPr/>
          <p:nvPr/>
        </p:nvSpPr>
        <p:spPr>
          <a:xfrm>
            <a:off x="449825" y="13295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F-1 Score</a:t>
            </a:r>
            <a:endParaRPr b="1" sz="1100">
              <a:solidFill>
                <a:schemeClr val="lt1"/>
              </a:solidFill>
              <a:latin typeface="Montserrat"/>
              <a:ea typeface="Montserrat"/>
              <a:cs typeface="Montserrat"/>
              <a:sym typeface="Montserrat"/>
            </a:endParaRPr>
          </a:p>
        </p:txBody>
      </p:sp>
      <p:sp>
        <p:nvSpPr>
          <p:cNvPr id="814" name="Google Shape;814;p48"/>
          <p:cNvSpPr/>
          <p:nvPr/>
        </p:nvSpPr>
        <p:spPr>
          <a:xfrm>
            <a:off x="449825" y="201269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Precision</a:t>
            </a:r>
            <a:endParaRPr b="1" sz="1100">
              <a:solidFill>
                <a:schemeClr val="lt1"/>
              </a:solidFill>
              <a:latin typeface="Montserrat"/>
              <a:ea typeface="Montserrat"/>
              <a:cs typeface="Montserrat"/>
              <a:sym typeface="Montserrat"/>
            </a:endParaRPr>
          </a:p>
        </p:txBody>
      </p:sp>
      <p:sp>
        <p:nvSpPr>
          <p:cNvPr id="815" name="Google Shape;815;p48"/>
          <p:cNvSpPr/>
          <p:nvPr/>
        </p:nvSpPr>
        <p:spPr>
          <a:xfrm>
            <a:off x="449825" y="269587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Recall</a:t>
            </a:r>
            <a:endParaRPr b="1" sz="1100">
              <a:solidFill>
                <a:schemeClr val="lt1"/>
              </a:solidFill>
              <a:latin typeface="Montserrat"/>
              <a:ea typeface="Montserrat"/>
              <a:cs typeface="Montserrat"/>
              <a:sym typeface="Montserrat"/>
            </a:endParaRPr>
          </a:p>
        </p:txBody>
      </p:sp>
      <p:sp>
        <p:nvSpPr>
          <p:cNvPr id="816" name="Google Shape;816;p48"/>
          <p:cNvSpPr/>
          <p:nvPr/>
        </p:nvSpPr>
        <p:spPr>
          <a:xfrm>
            <a:off x="449825" y="337904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Specificity</a:t>
            </a:r>
            <a:endParaRPr b="1" sz="1100">
              <a:solidFill>
                <a:schemeClr val="lt1"/>
              </a:solidFill>
              <a:latin typeface="Montserrat"/>
              <a:ea typeface="Montserrat"/>
              <a:cs typeface="Montserrat"/>
              <a:sym typeface="Montserrat"/>
            </a:endParaRPr>
          </a:p>
        </p:txBody>
      </p:sp>
      <p:sp>
        <p:nvSpPr>
          <p:cNvPr id="817" name="Google Shape;817;p48"/>
          <p:cNvSpPr/>
          <p:nvPr/>
        </p:nvSpPr>
        <p:spPr>
          <a:xfrm>
            <a:off x="449825" y="40622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AUC</a:t>
            </a:r>
            <a:endParaRPr b="1" sz="1100">
              <a:solidFill>
                <a:schemeClr val="lt1"/>
              </a:solidFill>
              <a:latin typeface="Montserrat"/>
              <a:ea typeface="Montserrat"/>
              <a:cs typeface="Montserrat"/>
              <a:sym typeface="Montserrat"/>
            </a:endParaRPr>
          </a:p>
        </p:txBody>
      </p:sp>
      <p:sp>
        <p:nvSpPr>
          <p:cNvPr id="818" name="Google Shape;818;p48"/>
          <p:cNvSpPr txBox="1"/>
          <p:nvPr>
            <p:ph idx="1" type="body"/>
          </p:nvPr>
        </p:nvSpPr>
        <p:spPr>
          <a:xfrm>
            <a:off x="424800" y="943175"/>
            <a:ext cx="14082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latin typeface="Montserrat"/>
                <a:ea typeface="Montserrat"/>
                <a:cs typeface="Montserrat"/>
                <a:sym typeface="Montserrat"/>
              </a:rPr>
              <a:t>Métricas</a:t>
            </a:r>
            <a:endParaRPr sz="1500">
              <a:latin typeface="Montserrat"/>
              <a:ea typeface="Montserrat"/>
              <a:cs typeface="Montserrat"/>
              <a:sym typeface="Montserrat"/>
            </a:endParaRPr>
          </a:p>
        </p:txBody>
      </p:sp>
      <p:sp>
        <p:nvSpPr>
          <p:cNvPr id="819" name="Google Shape;819;p48"/>
          <p:cNvSpPr txBox="1"/>
          <p:nvPr>
            <p:ph idx="1" type="body"/>
          </p:nvPr>
        </p:nvSpPr>
        <p:spPr>
          <a:xfrm>
            <a:off x="2059747" y="904200"/>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latin typeface="Montserrat"/>
                <a:ea typeface="Montserrat"/>
                <a:cs typeface="Montserrat"/>
                <a:sym typeface="Montserrat"/>
              </a:rPr>
              <a:t>Log Reg</a:t>
            </a:r>
            <a:endParaRPr sz="1500">
              <a:latin typeface="Montserrat"/>
              <a:ea typeface="Montserrat"/>
              <a:cs typeface="Montserrat"/>
              <a:sym typeface="Montserrat"/>
            </a:endParaRPr>
          </a:p>
        </p:txBody>
      </p:sp>
      <p:sp>
        <p:nvSpPr>
          <p:cNvPr id="820" name="Google Shape;820;p48"/>
          <p:cNvSpPr txBox="1"/>
          <p:nvPr>
            <p:ph idx="1" type="body"/>
          </p:nvPr>
        </p:nvSpPr>
        <p:spPr>
          <a:xfrm>
            <a:off x="2059747" y="15072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83.3</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21" name="Google Shape;821;p48"/>
          <p:cNvSpPr txBox="1"/>
          <p:nvPr>
            <p:ph idx="1" type="body"/>
          </p:nvPr>
        </p:nvSpPr>
        <p:spPr>
          <a:xfrm>
            <a:off x="2059747" y="219044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84.4</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22" name="Google Shape;822;p48"/>
          <p:cNvSpPr txBox="1"/>
          <p:nvPr>
            <p:ph idx="1" type="body"/>
          </p:nvPr>
        </p:nvSpPr>
        <p:spPr>
          <a:xfrm>
            <a:off x="2059747" y="287362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82.2</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23" name="Google Shape;823;p48"/>
          <p:cNvSpPr txBox="1"/>
          <p:nvPr>
            <p:ph idx="1" type="body"/>
          </p:nvPr>
        </p:nvSpPr>
        <p:spPr>
          <a:xfrm>
            <a:off x="2059747" y="355679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43.3</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24" name="Google Shape;824;p48"/>
          <p:cNvSpPr txBox="1"/>
          <p:nvPr>
            <p:ph idx="1" type="body"/>
          </p:nvPr>
        </p:nvSpPr>
        <p:spPr>
          <a:xfrm>
            <a:off x="2059747" y="42399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0.66</a:t>
            </a:r>
            <a:endParaRPr sz="1500">
              <a:solidFill>
                <a:srgbClr val="6AA84F"/>
              </a:solidFill>
              <a:latin typeface="Montserrat"/>
              <a:ea typeface="Montserrat"/>
              <a:cs typeface="Montserrat"/>
              <a:sym typeface="Montserrat"/>
            </a:endParaRPr>
          </a:p>
        </p:txBody>
      </p:sp>
      <p:sp>
        <p:nvSpPr>
          <p:cNvPr id="825" name="Google Shape;825;p48"/>
          <p:cNvSpPr/>
          <p:nvPr/>
        </p:nvSpPr>
        <p:spPr>
          <a:xfrm>
            <a:off x="1754313" y="1402273"/>
            <a:ext cx="681000" cy="481200"/>
          </a:xfrm>
          <a:prstGeom prst="rightArrow">
            <a:avLst>
              <a:gd fmla="val 50000" name="adj1"/>
              <a:gd fmla="val 50000" name="adj2"/>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8"/>
          <p:cNvSpPr/>
          <p:nvPr/>
        </p:nvSpPr>
        <p:spPr>
          <a:xfrm>
            <a:off x="1754313" y="2085448"/>
            <a:ext cx="681000" cy="481200"/>
          </a:xfrm>
          <a:prstGeom prst="rightArrow">
            <a:avLst>
              <a:gd fmla="val 50000" name="adj1"/>
              <a:gd fmla="val 50000" name="adj2"/>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8"/>
          <p:cNvSpPr/>
          <p:nvPr/>
        </p:nvSpPr>
        <p:spPr>
          <a:xfrm>
            <a:off x="1754313" y="2768623"/>
            <a:ext cx="681000" cy="481200"/>
          </a:xfrm>
          <a:prstGeom prst="rightArrow">
            <a:avLst>
              <a:gd fmla="val 50000" name="adj1"/>
              <a:gd fmla="val 50000" name="adj2"/>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8"/>
          <p:cNvSpPr/>
          <p:nvPr/>
        </p:nvSpPr>
        <p:spPr>
          <a:xfrm>
            <a:off x="1754313" y="3451798"/>
            <a:ext cx="681000" cy="481200"/>
          </a:xfrm>
          <a:prstGeom prst="rightArrow">
            <a:avLst>
              <a:gd fmla="val 50000" name="adj1"/>
              <a:gd fmla="val 50000" name="adj2"/>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8"/>
          <p:cNvSpPr/>
          <p:nvPr/>
        </p:nvSpPr>
        <p:spPr>
          <a:xfrm>
            <a:off x="1754313" y="4134973"/>
            <a:ext cx="681000" cy="481200"/>
          </a:xfrm>
          <a:prstGeom prst="rightArrow">
            <a:avLst>
              <a:gd fmla="val 50000" name="adj1"/>
              <a:gd fmla="val 50000" name="adj2"/>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8">
            <a:hlinkClick action="ppaction://hlinksldjump" r:id="rId4"/>
          </p:cNvPr>
          <p:cNvSpPr/>
          <p:nvPr/>
        </p:nvSpPr>
        <p:spPr>
          <a:xfrm>
            <a:off x="449825" y="13295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831" name="Google Shape;831;p48">
            <a:hlinkClick action="ppaction://hlinksldjump" r:id="rId5"/>
          </p:cNvPr>
          <p:cNvSpPr/>
          <p:nvPr/>
        </p:nvSpPr>
        <p:spPr>
          <a:xfrm>
            <a:off x="449825" y="20153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832" name="Google Shape;832;p48">
            <a:hlinkClick action="ppaction://hlinksldjump" r:id="rId6"/>
          </p:cNvPr>
          <p:cNvSpPr/>
          <p:nvPr/>
        </p:nvSpPr>
        <p:spPr>
          <a:xfrm>
            <a:off x="449825" y="27011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833" name="Google Shape;833;p48">
            <a:hlinkClick action="ppaction://hlinksldjump" r:id="rId7"/>
          </p:cNvPr>
          <p:cNvSpPr/>
          <p:nvPr/>
        </p:nvSpPr>
        <p:spPr>
          <a:xfrm>
            <a:off x="449825" y="33764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834" name="Google Shape;834;p48">
            <a:hlinkClick action="ppaction://hlinksldjump" r:id="rId8"/>
          </p:cNvPr>
          <p:cNvSpPr/>
          <p:nvPr/>
        </p:nvSpPr>
        <p:spPr>
          <a:xfrm>
            <a:off x="449825" y="405697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835" name="Google Shape;835;p48"/>
          <p:cNvSpPr/>
          <p:nvPr/>
        </p:nvSpPr>
        <p:spPr>
          <a:xfrm>
            <a:off x="4208622" y="904200"/>
            <a:ext cx="1408200" cy="37845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36" name="Google Shape;836;p48"/>
          <p:cNvSpPr txBox="1"/>
          <p:nvPr>
            <p:ph idx="1" type="body"/>
          </p:nvPr>
        </p:nvSpPr>
        <p:spPr>
          <a:xfrm>
            <a:off x="3675972" y="904200"/>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latin typeface="Montserrat"/>
                <a:ea typeface="Montserrat"/>
                <a:cs typeface="Montserrat"/>
                <a:sym typeface="Montserrat"/>
              </a:rPr>
              <a:t>DTC</a:t>
            </a:r>
            <a:endParaRPr sz="1500">
              <a:latin typeface="Montserrat"/>
              <a:ea typeface="Montserrat"/>
              <a:cs typeface="Montserrat"/>
              <a:sym typeface="Montserrat"/>
            </a:endParaRPr>
          </a:p>
        </p:txBody>
      </p:sp>
      <p:sp>
        <p:nvSpPr>
          <p:cNvPr id="837" name="Google Shape;837;p48"/>
          <p:cNvSpPr txBox="1"/>
          <p:nvPr>
            <p:ph idx="1" type="body"/>
          </p:nvPr>
        </p:nvSpPr>
        <p:spPr>
          <a:xfrm>
            <a:off x="3675972" y="15072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87.8</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38" name="Google Shape;838;p48"/>
          <p:cNvSpPr txBox="1"/>
          <p:nvPr>
            <p:ph idx="1" type="body"/>
          </p:nvPr>
        </p:nvSpPr>
        <p:spPr>
          <a:xfrm>
            <a:off x="3675972" y="219044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92.3%</a:t>
            </a:r>
            <a:endParaRPr sz="1500">
              <a:solidFill>
                <a:srgbClr val="6AA84F"/>
              </a:solidFill>
              <a:latin typeface="Montserrat"/>
              <a:ea typeface="Montserrat"/>
              <a:cs typeface="Montserrat"/>
              <a:sym typeface="Montserrat"/>
            </a:endParaRPr>
          </a:p>
        </p:txBody>
      </p:sp>
      <p:sp>
        <p:nvSpPr>
          <p:cNvPr id="839" name="Google Shape;839;p48"/>
          <p:cNvSpPr txBox="1"/>
          <p:nvPr>
            <p:ph idx="1" type="body"/>
          </p:nvPr>
        </p:nvSpPr>
        <p:spPr>
          <a:xfrm>
            <a:off x="3675972" y="287362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92.7</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40" name="Google Shape;840;p48"/>
          <p:cNvSpPr txBox="1"/>
          <p:nvPr>
            <p:ph idx="1" type="body"/>
          </p:nvPr>
        </p:nvSpPr>
        <p:spPr>
          <a:xfrm>
            <a:off x="3675972" y="355679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30.6</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41" name="Google Shape;841;p48"/>
          <p:cNvSpPr txBox="1"/>
          <p:nvPr>
            <p:ph idx="1" type="body"/>
          </p:nvPr>
        </p:nvSpPr>
        <p:spPr>
          <a:xfrm>
            <a:off x="3675972" y="42399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0.65</a:t>
            </a:r>
            <a:endParaRPr sz="1500">
              <a:solidFill>
                <a:srgbClr val="6AA84F"/>
              </a:solidFill>
              <a:latin typeface="Montserrat"/>
              <a:ea typeface="Montserrat"/>
              <a:cs typeface="Montserrat"/>
              <a:sym typeface="Montserrat"/>
            </a:endParaRPr>
          </a:p>
        </p:txBody>
      </p:sp>
      <p:sp>
        <p:nvSpPr>
          <p:cNvPr id="842" name="Google Shape;842;p48"/>
          <p:cNvSpPr/>
          <p:nvPr/>
        </p:nvSpPr>
        <p:spPr>
          <a:xfrm>
            <a:off x="5826047" y="904200"/>
            <a:ext cx="1408200" cy="37845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43" name="Google Shape;843;p48"/>
          <p:cNvSpPr txBox="1"/>
          <p:nvPr>
            <p:ph idx="1" type="body"/>
          </p:nvPr>
        </p:nvSpPr>
        <p:spPr>
          <a:xfrm>
            <a:off x="5293397" y="904200"/>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latin typeface="Montserrat"/>
                <a:ea typeface="Montserrat"/>
                <a:cs typeface="Montserrat"/>
                <a:sym typeface="Montserrat"/>
              </a:rPr>
              <a:t>RF</a:t>
            </a:r>
            <a:endParaRPr sz="1500">
              <a:latin typeface="Montserrat"/>
              <a:ea typeface="Montserrat"/>
              <a:cs typeface="Montserrat"/>
              <a:sym typeface="Montserrat"/>
            </a:endParaRPr>
          </a:p>
        </p:txBody>
      </p:sp>
      <p:sp>
        <p:nvSpPr>
          <p:cNvPr id="844" name="Google Shape;844;p48"/>
          <p:cNvSpPr txBox="1"/>
          <p:nvPr>
            <p:ph idx="1" type="body"/>
          </p:nvPr>
        </p:nvSpPr>
        <p:spPr>
          <a:xfrm>
            <a:off x="5293397" y="15072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88.4</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45" name="Google Shape;845;p48"/>
          <p:cNvSpPr txBox="1"/>
          <p:nvPr>
            <p:ph idx="1" type="body"/>
          </p:nvPr>
        </p:nvSpPr>
        <p:spPr>
          <a:xfrm>
            <a:off x="5293397" y="219044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83.1</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46" name="Google Shape;846;p48"/>
          <p:cNvSpPr txBox="1"/>
          <p:nvPr>
            <p:ph idx="1" type="body"/>
          </p:nvPr>
        </p:nvSpPr>
        <p:spPr>
          <a:xfrm>
            <a:off x="5293397" y="287362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94.3</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47" name="Google Shape;847;p48"/>
          <p:cNvSpPr txBox="1"/>
          <p:nvPr>
            <p:ph idx="1" type="body"/>
          </p:nvPr>
        </p:nvSpPr>
        <p:spPr>
          <a:xfrm>
            <a:off x="5293397" y="355679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28</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48" name="Google Shape;848;p48"/>
          <p:cNvSpPr txBox="1"/>
          <p:nvPr>
            <p:ph idx="1" type="body"/>
          </p:nvPr>
        </p:nvSpPr>
        <p:spPr>
          <a:xfrm>
            <a:off x="5293397" y="42399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0.67</a:t>
            </a:r>
            <a:endParaRPr sz="1500">
              <a:solidFill>
                <a:srgbClr val="6AA84F"/>
              </a:solidFill>
              <a:latin typeface="Montserrat"/>
              <a:ea typeface="Montserrat"/>
              <a:cs typeface="Montserrat"/>
              <a:sym typeface="Montserrat"/>
            </a:endParaRPr>
          </a:p>
        </p:txBody>
      </p:sp>
      <p:sp>
        <p:nvSpPr>
          <p:cNvPr id="849" name="Google Shape;849;p48"/>
          <p:cNvSpPr/>
          <p:nvPr/>
        </p:nvSpPr>
        <p:spPr>
          <a:xfrm>
            <a:off x="7502447" y="904200"/>
            <a:ext cx="1408200" cy="3784500"/>
          </a:xfrm>
          <a:prstGeom prst="roundRect">
            <a:avLst>
              <a:gd fmla="val 16667" name="adj"/>
            </a:avLst>
          </a:prstGeom>
          <a:solidFill>
            <a:srgbClr val="F3F3F3"/>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50" name="Google Shape;850;p48"/>
          <p:cNvSpPr txBox="1"/>
          <p:nvPr>
            <p:ph idx="1" type="body"/>
          </p:nvPr>
        </p:nvSpPr>
        <p:spPr>
          <a:xfrm>
            <a:off x="6969797" y="904200"/>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latin typeface="Montserrat"/>
                <a:ea typeface="Montserrat"/>
                <a:cs typeface="Montserrat"/>
                <a:sym typeface="Montserrat"/>
              </a:rPr>
              <a:t>XGBoost</a:t>
            </a:r>
            <a:endParaRPr sz="1500">
              <a:latin typeface="Montserrat"/>
              <a:ea typeface="Montserrat"/>
              <a:cs typeface="Montserrat"/>
              <a:sym typeface="Montserrat"/>
            </a:endParaRPr>
          </a:p>
        </p:txBody>
      </p:sp>
      <p:sp>
        <p:nvSpPr>
          <p:cNvPr id="851" name="Google Shape;851;p48"/>
          <p:cNvSpPr txBox="1"/>
          <p:nvPr>
            <p:ph idx="1" type="body"/>
          </p:nvPr>
        </p:nvSpPr>
        <p:spPr>
          <a:xfrm>
            <a:off x="6969797" y="15072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88.3</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52" name="Google Shape;852;p48"/>
          <p:cNvSpPr txBox="1"/>
          <p:nvPr>
            <p:ph idx="1" type="body"/>
          </p:nvPr>
        </p:nvSpPr>
        <p:spPr>
          <a:xfrm>
            <a:off x="6969797" y="219044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83.9</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53" name="Google Shape;853;p48"/>
          <p:cNvSpPr txBox="1"/>
          <p:nvPr>
            <p:ph idx="1" type="body"/>
          </p:nvPr>
        </p:nvSpPr>
        <p:spPr>
          <a:xfrm>
            <a:off x="6969797" y="287362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93.9</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54" name="Google Shape;854;p48"/>
          <p:cNvSpPr txBox="1"/>
          <p:nvPr>
            <p:ph idx="1" type="body"/>
          </p:nvPr>
        </p:nvSpPr>
        <p:spPr>
          <a:xfrm>
            <a:off x="6969797" y="355679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39.3</a:t>
            </a:r>
            <a:r>
              <a:rPr b="1" lang="es" sz="1500">
                <a:solidFill>
                  <a:srgbClr val="6AA84F"/>
                </a:solidFill>
                <a:latin typeface="Montserrat"/>
                <a:ea typeface="Montserrat"/>
                <a:cs typeface="Montserrat"/>
                <a:sym typeface="Montserrat"/>
              </a:rPr>
              <a:t>%</a:t>
            </a:r>
            <a:endParaRPr sz="1500">
              <a:solidFill>
                <a:srgbClr val="6AA84F"/>
              </a:solidFill>
              <a:latin typeface="Montserrat"/>
              <a:ea typeface="Montserrat"/>
              <a:cs typeface="Montserrat"/>
              <a:sym typeface="Montserrat"/>
            </a:endParaRPr>
          </a:p>
        </p:txBody>
      </p:sp>
      <p:sp>
        <p:nvSpPr>
          <p:cNvPr id="855" name="Google Shape;855;p48"/>
          <p:cNvSpPr txBox="1"/>
          <p:nvPr>
            <p:ph idx="1" type="body"/>
          </p:nvPr>
        </p:nvSpPr>
        <p:spPr>
          <a:xfrm>
            <a:off x="6969797" y="42399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0.70</a:t>
            </a:r>
            <a:endParaRPr sz="1500">
              <a:solidFill>
                <a:srgbClr val="6AA84F"/>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9"/>
          <p:cNvSpPr txBox="1"/>
          <p:nvPr>
            <p:ph idx="1" type="body"/>
          </p:nvPr>
        </p:nvSpPr>
        <p:spPr>
          <a:xfrm>
            <a:off x="431650" y="1006500"/>
            <a:ext cx="8445000" cy="40089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1200"/>
              </a:spcAft>
              <a:buNone/>
            </a:pPr>
            <a:r>
              <a:rPr lang="es" sz="1500">
                <a:latin typeface="Montserrat"/>
                <a:ea typeface="Montserrat"/>
                <a:cs typeface="Montserrat"/>
                <a:sym typeface="Montserrat"/>
              </a:rPr>
              <a:t>Basados en la performance de los modelos iniciales, buscamos limpiar mejorar la señal al afinar los </a:t>
            </a:r>
            <a:r>
              <a:rPr lang="es" sz="1500">
                <a:latin typeface="Montserrat"/>
                <a:ea typeface="Montserrat"/>
                <a:cs typeface="Montserrat"/>
                <a:sym typeface="Montserrat"/>
              </a:rPr>
              <a:t>parámetros</a:t>
            </a:r>
            <a:r>
              <a:rPr lang="es" sz="1500">
                <a:latin typeface="Montserrat"/>
                <a:ea typeface="Montserrat"/>
                <a:cs typeface="Montserrat"/>
                <a:sym typeface="Montserrat"/>
              </a:rPr>
              <a:t> de ajuste del modelo.</a:t>
            </a:r>
            <a:endParaRPr sz="1500">
              <a:solidFill>
                <a:schemeClr val="dk1"/>
              </a:solidFill>
              <a:latin typeface="Montserrat"/>
              <a:ea typeface="Montserrat"/>
              <a:cs typeface="Montserrat"/>
              <a:sym typeface="Montserrat"/>
            </a:endParaRPr>
          </a:p>
        </p:txBody>
      </p:sp>
      <p:sp>
        <p:nvSpPr>
          <p:cNvPr id="861" name="Google Shape;861;p49"/>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9"/>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Ajuste de los dos mejores Modelos </a:t>
            </a:r>
            <a:endParaRPr b="1" sz="2800">
              <a:solidFill>
                <a:srgbClr val="434343"/>
              </a:solidFill>
              <a:latin typeface="Montserrat"/>
              <a:ea typeface="Montserrat"/>
              <a:cs typeface="Montserrat"/>
              <a:sym typeface="Montserrat"/>
            </a:endParaRPr>
          </a:p>
        </p:txBody>
      </p:sp>
      <p:cxnSp>
        <p:nvCxnSpPr>
          <p:cNvPr id="863" name="Google Shape;863;p49"/>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864" name="Google Shape;864;p49"/>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865" name="Google Shape;865;p49"/>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866" name="Google Shape;866;p49"/>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867" name="Google Shape;867;p49"/>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868" name="Google Shape;868;p49"/>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869" name="Google Shape;869;p49"/>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870" name="Google Shape;870;p49"/>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9"/>
          <p:cNvSpPr/>
          <p:nvPr/>
        </p:nvSpPr>
        <p:spPr>
          <a:xfrm>
            <a:off x="4698288" y="2086900"/>
            <a:ext cx="2692500" cy="25311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s">
                <a:latin typeface="Montserrat"/>
                <a:ea typeface="Montserrat"/>
                <a:cs typeface="Montserrat"/>
                <a:sym typeface="Montserrat"/>
              </a:rPr>
              <a:t>Random Forest</a:t>
            </a:r>
            <a:endParaRPr b="1">
              <a:latin typeface="Montserrat"/>
              <a:ea typeface="Montserrat"/>
              <a:cs typeface="Montserrat"/>
              <a:sym typeface="Montserrat"/>
            </a:endParaRPr>
          </a:p>
          <a:p>
            <a:pPr indent="0" lvl="0" marL="0" rtl="0" algn="ctr">
              <a:spcBef>
                <a:spcPts val="0"/>
              </a:spcBef>
              <a:spcAft>
                <a:spcPts val="0"/>
              </a:spcAft>
              <a:buNone/>
            </a:pPr>
            <a:r>
              <a:rPr b="1" lang="es">
                <a:latin typeface="Montserrat"/>
                <a:ea typeface="Montserrat"/>
                <a:cs typeface="Montserrat"/>
                <a:sym typeface="Montserrat"/>
              </a:rPr>
              <a:t>GridSearchCV</a:t>
            </a:r>
            <a:endParaRPr b="1">
              <a:latin typeface="Montserrat"/>
              <a:ea typeface="Montserrat"/>
              <a:cs typeface="Montserrat"/>
              <a:sym typeface="Montserrat"/>
            </a:endParaRPr>
          </a:p>
        </p:txBody>
      </p:sp>
      <p:sp>
        <p:nvSpPr>
          <p:cNvPr id="872" name="Google Shape;872;p49"/>
          <p:cNvSpPr/>
          <p:nvPr/>
        </p:nvSpPr>
        <p:spPr>
          <a:xfrm>
            <a:off x="1839600" y="2086900"/>
            <a:ext cx="2692500" cy="2531100"/>
          </a:xfrm>
          <a:prstGeom prst="rect">
            <a:avLst/>
          </a:prstGeom>
          <a:solidFill>
            <a:srgbClr val="03A0B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XG BOOST</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Cross validation</a:t>
            </a:r>
            <a:endParaRPr b="1">
              <a:solidFill>
                <a:schemeClr val="lt1"/>
              </a:solidFill>
              <a:latin typeface="Montserrat"/>
              <a:ea typeface="Montserrat"/>
              <a:cs typeface="Montserrat"/>
              <a:sym typeface="Montserrat"/>
            </a:endParaRPr>
          </a:p>
        </p:txBody>
      </p:sp>
      <p:pic>
        <p:nvPicPr>
          <p:cNvPr id="873" name="Google Shape;873;p49"/>
          <p:cNvPicPr preferRelativeResize="0"/>
          <p:nvPr/>
        </p:nvPicPr>
        <p:blipFill>
          <a:blip r:embed="rId4">
            <a:alphaModFix/>
          </a:blip>
          <a:stretch>
            <a:fillRect/>
          </a:stretch>
        </p:blipFill>
        <p:spPr>
          <a:xfrm>
            <a:off x="5308088" y="2849638"/>
            <a:ext cx="1472900" cy="1472900"/>
          </a:xfrm>
          <a:prstGeom prst="rect">
            <a:avLst/>
          </a:prstGeom>
          <a:noFill/>
          <a:ln>
            <a:noFill/>
          </a:ln>
        </p:spPr>
      </p:pic>
      <p:pic>
        <p:nvPicPr>
          <p:cNvPr id="874" name="Google Shape;874;p49"/>
          <p:cNvPicPr preferRelativeResize="0"/>
          <p:nvPr/>
        </p:nvPicPr>
        <p:blipFill rotWithShape="1">
          <a:blip r:embed="rId5">
            <a:alphaModFix/>
          </a:blip>
          <a:srcRect b="8901" l="8700" r="9832" t="9131"/>
          <a:stretch/>
        </p:blipFill>
        <p:spPr>
          <a:xfrm>
            <a:off x="2544819" y="2879951"/>
            <a:ext cx="1282062" cy="12898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50"/>
          <p:cNvSpPr/>
          <p:nvPr/>
        </p:nvSpPr>
        <p:spPr>
          <a:xfrm>
            <a:off x="2108253" y="18260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80" name="Google Shape;880;p50"/>
          <p:cNvSpPr/>
          <p:nvPr/>
        </p:nvSpPr>
        <p:spPr>
          <a:xfrm>
            <a:off x="3860444" y="18260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81" name="Google Shape;881;p50"/>
          <p:cNvSpPr/>
          <p:nvPr/>
        </p:nvSpPr>
        <p:spPr>
          <a:xfrm>
            <a:off x="5612653" y="18260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82" name="Google Shape;882;p50"/>
          <p:cNvSpPr/>
          <p:nvPr/>
        </p:nvSpPr>
        <p:spPr>
          <a:xfrm>
            <a:off x="7364925" y="18260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83" name="Google Shape;883;p50"/>
          <p:cNvSpPr/>
          <p:nvPr/>
        </p:nvSpPr>
        <p:spPr>
          <a:xfrm>
            <a:off x="355950" y="18260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84" name="Google Shape;884;p50"/>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Resultados Finales</a:t>
            </a:r>
            <a:endParaRPr b="1" sz="2800">
              <a:solidFill>
                <a:srgbClr val="434343"/>
              </a:solidFill>
              <a:latin typeface="Montserrat"/>
              <a:ea typeface="Montserrat"/>
              <a:cs typeface="Montserrat"/>
              <a:sym typeface="Montserrat"/>
            </a:endParaRPr>
          </a:p>
        </p:txBody>
      </p:sp>
      <p:cxnSp>
        <p:nvCxnSpPr>
          <p:cNvPr id="886" name="Google Shape;886;p50"/>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887" name="Google Shape;887;p50"/>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888" name="Google Shape;888;p50"/>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889" name="Google Shape;889;p50"/>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890" name="Google Shape;890;p50"/>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891" name="Google Shape;891;p50"/>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892" name="Google Shape;892;p50"/>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893" name="Google Shape;893;p50"/>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p:nvPr/>
        </p:nvSpPr>
        <p:spPr>
          <a:xfrm>
            <a:off x="432750" y="26200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Accuracy</a:t>
            </a:r>
            <a:endParaRPr b="1" sz="1100">
              <a:solidFill>
                <a:schemeClr val="lt1"/>
              </a:solidFill>
              <a:latin typeface="Montserrat"/>
              <a:ea typeface="Montserrat"/>
              <a:cs typeface="Montserrat"/>
              <a:sym typeface="Montserrat"/>
            </a:endParaRPr>
          </a:p>
        </p:txBody>
      </p:sp>
      <p:sp>
        <p:nvSpPr>
          <p:cNvPr id="895" name="Google Shape;895;p50"/>
          <p:cNvSpPr/>
          <p:nvPr/>
        </p:nvSpPr>
        <p:spPr>
          <a:xfrm>
            <a:off x="2185053" y="26200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Precision</a:t>
            </a:r>
            <a:endParaRPr b="1" sz="1100">
              <a:solidFill>
                <a:schemeClr val="lt1"/>
              </a:solidFill>
              <a:latin typeface="Montserrat"/>
              <a:ea typeface="Montserrat"/>
              <a:cs typeface="Montserrat"/>
              <a:sym typeface="Montserrat"/>
            </a:endParaRPr>
          </a:p>
        </p:txBody>
      </p:sp>
      <p:sp>
        <p:nvSpPr>
          <p:cNvPr id="896" name="Google Shape;896;p50"/>
          <p:cNvSpPr/>
          <p:nvPr/>
        </p:nvSpPr>
        <p:spPr>
          <a:xfrm>
            <a:off x="3937244" y="26200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Recall</a:t>
            </a:r>
            <a:endParaRPr b="1" sz="1100">
              <a:solidFill>
                <a:schemeClr val="lt1"/>
              </a:solidFill>
              <a:latin typeface="Montserrat"/>
              <a:ea typeface="Montserrat"/>
              <a:cs typeface="Montserrat"/>
              <a:sym typeface="Montserrat"/>
            </a:endParaRPr>
          </a:p>
        </p:txBody>
      </p:sp>
      <p:sp>
        <p:nvSpPr>
          <p:cNvPr id="897" name="Google Shape;897;p50"/>
          <p:cNvSpPr/>
          <p:nvPr/>
        </p:nvSpPr>
        <p:spPr>
          <a:xfrm>
            <a:off x="5689453" y="26200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Specificity</a:t>
            </a:r>
            <a:endParaRPr b="1" sz="1100">
              <a:solidFill>
                <a:schemeClr val="lt1"/>
              </a:solidFill>
              <a:latin typeface="Montserrat"/>
              <a:ea typeface="Montserrat"/>
              <a:cs typeface="Montserrat"/>
              <a:sym typeface="Montserrat"/>
            </a:endParaRPr>
          </a:p>
        </p:txBody>
      </p:sp>
      <p:sp>
        <p:nvSpPr>
          <p:cNvPr id="898" name="Google Shape;898;p50"/>
          <p:cNvSpPr/>
          <p:nvPr/>
        </p:nvSpPr>
        <p:spPr>
          <a:xfrm>
            <a:off x="7441725" y="26200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F-1 Score</a:t>
            </a:r>
            <a:endParaRPr b="1" sz="1100">
              <a:solidFill>
                <a:schemeClr val="lt1"/>
              </a:solidFill>
              <a:latin typeface="Montserrat"/>
              <a:ea typeface="Montserrat"/>
              <a:cs typeface="Montserrat"/>
              <a:sym typeface="Montserrat"/>
            </a:endParaRPr>
          </a:p>
        </p:txBody>
      </p:sp>
      <p:grpSp>
        <p:nvGrpSpPr>
          <p:cNvPr id="899" name="Google Shape;899;p50"/>
          <p:cNvGrpSpPr/>
          <p:nvPr/>
        </p:nvGrpSpPr>
        <p:grpSpPr>
          <a:xfrm>
            <a:off x="901050" y="3022263"/>
            <a:ext cx="513000" cy="355200"/>
            <a:chOff x="901050" y="2336463"/>
            <a:chExt cx="513000" cy="355200"/>
          </a:xfrm>
        </p:grpSpPr>
        <p:sp>
          <p:nvSpPr>
            <p:cNvPr id="900" name="Google Shape;900;p50"/>
            <p:cNvSpPr/>
            <p:nvPr/>
          </p:nvSpPr>
          <p:spPr>
            <a:xfrm rot="5400000">
              <a:off x="1068750"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0"/>
            <p:cNvSpPr/>
            <p:nvPr/>
          </p:nvSpPr>
          <p:spPr>
            <a:xfrm rot="5400000">
              <a:off x="1068750"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50"/>
          <p:cNvGrpSpPr/>
          <p:nvPr/>
        </p:nvGrpSpPr>
        <p:grpSpPr>
          <a:xfrm>
            <a:off x="2653353" y="3022263"/>
            <a:ext cx="513000" cy="355200"/>
            <a:chOff x="2653353" y="2336463"/>
            <a:chExt cx="513000" cy="355200"/>
          </a:xfrm>
        </p:grpSpPr>
        <p:sp>
          <p:nvSpPr>
            <p:cNvPr id="903" name="Google Shape;903;p50"/>
            <p:cNvSpPr/>
            <p:nvPr/>
          </p:nvSpPr>
          <p:spPr>
            <a:xfrm rot="5400000">
              <a:off x="2821053"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0"/>
            <p:cNvSpPr/>
            <p:nvPr/>
          </p:nvSpPr>
          <p:spPr>
            <a:xfrm rot="5400000">
              <a:off x="2821053"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50"/>
          <p:cNvGrpSpPr/>
          <p:nvPr/>
        </p:nvGrpSpPr>
        <p:grpSpPr>
          <a:xfrm>
            <a:off x="4405544" y="3022263"/>
            <a:ext cx="513000" cy="355200"/>
            <a:chOff x="4405544" y="2336463"/>
            <a:chExt cx="513000" cy="355200"/>
          </a:xfrm>
        </p:grpSpPr>
        <p:sp>
          <p:nvSpPr>
            <p:cNvPr id="906" name="Google Shape;906;p50"/>
            <p:cNvSpPr/>
            <p:nvPr/>
          </p:nvSpPr>
          <p:spPr>
            <a:xfrm rot="5400000">
              <a:off x="4573244"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0"/>
            <p:cNvSpPr/>
            <p:nvPr/>
          </p:nvSpPr>
          <p:spPr>
            <a:xfrm rot="5400000">
              <a:off x="4573244"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50"/>
          <p:cNvGrpSpPr/>
          <p:nvPr/>
        </p:nvGrpSpPr>
        <p:grpSpPr>
          <a:xfrm>
            <a:off x="6157753" y="3022263"/>
            <a:ext cx="513000" cy="355200"/>
            <a:chOff x="6157753" y="2336463"/>
            <a:chExt cx="513000" cy="355200"/>
          </a:xfrm>
        </p:grpSpPr>
        <p:sp>
          <p:nvSpPr>
            <p:cNvPr id="909" name="Google Shape;909;p50"/>
            <p:cNvSpPr/>
            <p:nvPr/>
          </p:nvSpPr>
          <p:spPr>
            <a:xfrm rot="5400000">
              <a:off x="6325453"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rot="5400000">
              <a:off x="6325453"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0"/>
          <p:cNvGrpSpPr/>
          <p:nvPr/>
        </p:nvGrpSpPr>
        <p:grpSpPr>
          <a:xfrm>
            <a:off x="7910025" y="3022263"/>
            <a:ext cx="513000" cy="355200"/>
            <a:chOff x="7910025" y="2336463"/>
            <a:chExt cx="513000" cy="355200"/>
          </a:xfrm>
        </p:grpSpPr>
        <p:sp>
          <p:nvSpPr>
            <p:cNvPr id="912" name="Google Shape;912;p50"/>
            <p:cNvSpPr/>
            <p:nvPr/>
          </p:nvSpPr>
          <p:spPr>
            <a:xfrm rot="5400000">
              <a:off x="8077725"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0"/>
            <p:cNvSpPr/>
            <p:nvPr/>
          </p:nvSpPr>
          <p:spPr>
            <a:xfrm rot="5400000">
              <a:off x="8077725"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 name="Google Shape;914;p50"/>
          <p:cNvSpPr txBox="1"/>
          <p:nvPr>
            <p:ph idx="1" type="body"/>
          </p:nvPr>
        </p:nvSpPr>
        <p:spPr>
          <a:xfrm>
            <a:off x="503100" y="2239050"/>
            <a:ext cx="13089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2500">
                <a:solidFill>
                  <a:srgbClr val="6AA84F"/>
                </a:solidFill>
                <a:latin typeface="Montserrat"/>
                <a:ea typeface="Montserrat"/>
                <a:cs typeface="Montserrat"/>
                <a:sym typeface="Montserrat"/>
              </a:rPr>
              <a:t>80</a:t>
            </a:r>
            <a:r>
              <a:rPr b="1" lang="es" sz="2500">
                <a:solidFill>
                  <a:srgbClr val="6AA84F"/>
                </a:solidFill>
                <a:latin typeface="Montserrat"/>
                <a:ea typeface="Montserrat"/>
                <a:cs typeface="Montserrat"/>
                <a:sym typeface="Montserrat"/>
              </a:rPr>
              <a:t>%</a:t>
            </a:r>
            <a:endParaRPr sz="2500">
              <a:solidFill>
                <a:srgbClr val="6AA84F"/>
              </a:solidFill>
              <a:latin typeface="Montserrat"/>
              <a:ea typeface="Montserrat"/>
              <a:cs typeface="Montserrat"/>
              <a:sym typeface="Montserrat"/>
            </a:endParaRPr>
          </a:p>
        </p:txBody>
      </p:sp>
      <p:sp>
        <p:nvSpPr>
          <p:cNvPr id="915" name="Google Shape;915;p50"/>
          <p:cNvSpPr txBox="1"/>
          <p:nvPr>
            <p:ph idx="1" type="body"/>
          </p:nvPr>
        </p:nvSpPr>
        <p:spPr>
          <a:xfrm>
            <a:off x="2255403" y="2239050"/>
            <a:ext cx="13089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2500">
                <a:solidFill>
                  <a:srgbClr val="6AA84F"/>
                </a:solidFill>
                <a:latin typeface="Montserrat"/>
                <a:ea typeface="Montserrat"/>
                <a:cs typeface="Montserrat"/>
                <a:sym typeface="Montserrat"/>
              </a:rPr>
              <a:t>8</a:t>
            </a:r>
            <a:r>
              <a:rPr b="1" lang="es" sz="2500">
                <a:solidFill>
                  <a:srgbClr val="6AA84F"/>
                </a:solidFill>
                <a:latin typeface="Montserrat"/>
                <a:ea typeface="Montserrat"/>
                <a:cs typeface="Montserrat"/>
                <a:sym typeface="Montserrat"/>
              </a:rPr>
              <a:t>4%</a:t>
            </a:r>
            <a:endParaRPr sz="2500">
              <a:solidFill>
                <a:srgbClr val="6AA84F"/>
              </a:solidFill>
              <a:latin typeface="Montserrat"/>
              <a:ea typeface="Montserrat"/>
              <a:cs typeface="Montserrat"/>
              <a:sym typeface="Montserrat"/>
            </a:endParaRPr>
          </a:p>
        </p:txBody>
      </p:sp>
      <p:sp>
        <p:nvSpPr>
          <p:cNvPr id="916" name="Google Shape;916;p50"/>
          <p:cNvSpPr txBox="1"/>
          <p:nvPr>
            <p:ph idx="1" type="body"/>
          </p:nvPr>
        </p:nvSpPr>
        <p:spPr>
          <a:xfrm>
            <a:off x="4007594" y="2239050"/>
            <a:ext cx="13089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2500">
                <a:solidFill>
                  <a:srgbClr val="6AA84F"/>
                </a:solidFill>
                <a:latin typeface="Montserrat"/>
                <a:ea typeface="Montserrat"/>
                <a:cs typeface="Montserrat"/>
                <a:sym typeface="Montserrat"/>
              </a:rPr>
              <a:t>93</a:t>
            </a:r>
            <a:r>
              <a:rPr b="1" lang="es" sz="2500">
                <a:solidFill>
                  <a:srgbClr val="6AA84F"/>
                </a:solidFill>
                <a:latin typeface="Montserrat"/>
                <a:ea typeface="Montserrat"/>
                <a:cs typeface="Montserrat"/>
                <a:sym typeface="Montserrat"/>
              </a:rPr>
              <a:t>%</a:t>
            </a:r>
            <a:endParaRPr sz="2500">
              <a:solidFill>
                <a:srgbClr val="6AA84F"/>
              </a:solidFill>
              <a:latin typeface="Montserrat"/>
              <a:ea typeface="Montserrat"/>
              <a:cs typeface="Montserrat"/>
              <a:sym typeface="Montserrat"/>
            </a:endParaRPr>
          </a:p>
        </p:txBody>
      </p:sp>
      <p:sp>
        <p:nvSpPr>
          <p:cNvPr id="917" name="Google Shape;917;p50"/>
          <p:cNvSpPr txBox="1"/>
          <p:nvPr>
            <p:ph idx="1" type="body"/>
          </p:nvPr>
        </p:nvSpPr>
        <p:spPr>
          <a:xfrm>
            <a:off x="5759803" y="2239050"/>
            <a:ext cx="13089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2500">
                <a:solidFill>
                  <a:srgbClr val="6AA84F"/>
                </a:solidFill>
                <a:latin typeface="Montserrat"/>
                <a:ea typeface="Montserrat"/>
                <a:cs typeface="Montserrat"/>
                <a:sym typeface="Montserrat"/>
              </a:rPr>
              <a:t>39</a:t>
            </a:r>
            <a:r>
              <a:rPr b="1" lang="es" sz="2500">
                <a:solidFill>
                  <a:srgbClr val="6AA84F"/>
                </a:solidFill>
                <a:latin typeface="Montserrat"/>
                <a:ea typeface="Montserrat"/>
                <a:cs typeface="Montserrat"/>
                <a:sym typeface="Montserrat"/>
              </a:rPr>
              <a:t>%</a:t>
            </a:r>
            <a:endParaRPr sz="2500">
              <a:solidFill>
                <a:srgbClr val="6AA84F"/>
              </a:solidFill>
              <a:latin typeface="Montserrat"/>
              <a:ea typeface="Montserrat"/>
              <a:cs typeface="Montserrat"/>
              <a:sym typeface="Montserrat"/>
            </a:endParaRPr>
          </a:p>
        </p:txBody>
      </p:sp>
      <p:sp>
        <p:nvSpPr>
          <p:cNvPr id="918" name="Google Shape;918;p50"/>
          <p:cNvSpPr txBox="1"/>
          <p:nvPr>
            <p:ph idx="1" type="body"/>
          </p:nvPr>
        </p:nvSpPr>
        <p:spPr>
          <a:xfrm>
            <a:off x="7512075" y="2239050"/>
            <a:ext cx="1308900" cy="2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s" sz="2500">
                <a:solidFill>
                  <a:srgbClr val="6AA84F"/>
                </a:solidFill>
                <a:latin typeface="Montserrat"/>
                <a:ea typeface="Montserrat"/>
                <a:cs typeface="Montserrat"/>
                <a:sym typeface="Montserrat"/>
              </a:rPr>
              <a:t>88.1</a:t>
            </a:r>
            <a:r>
              <a:rPr b="1" lang="es" sz="2500">
                <a:solidFill>
                  <a:srgbClr val="6AA84F"/>
                </a:solidFill>
                <a:latin typeface="Montserrat"/>
                <a:ea typeface="Montserrat"/>
                <a:cs typeface="Montserrat"/>
                <a:sym typeface="Montserrat"/>
              </a:rPr>
              <a:t>%</a:t>
            </a:r>
            <a:endParaRPr b="1" sz="2500">
              <a:solidFill>
                <a:srgbClr val="6AA84F"/>
              </a:solidFill>
              <a:latin typeface="Montserrat"/>
              <a:ea typeface="Montserrat"/>
              <a:cs typeface="Montserrat"/>
              <a:sym typeface="Montserrat"/>
            </a:endParaRPr>
          </a:p>
        </p:txBody>
      </p:sp>
      <p:sp>
        <p:nvSpPr>
          <p:cNvPr id="919" name="Google Shape;919;p50"/>
          <p:cNvSpPr txBox="1"/>
          <p:nvPr>
            <p:ph idx="1" type="body"/>
          </p:nvPr>
        </p:nvSpPr>
        <p:spPr>
          <a:xfrm>
            <a:off x="432750" y="3535400"/>
            <a:ext cx="1449600" cy="763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i="1" lang="es" sz="1300">
                <a:latin typeface="Montserrat"/>
                <a:ea typeface="Montserrat"/>
                <a:cs typeface="Montserrat"/>
                <a:sym typeface="Montserrat"/>
              </a:rPr>
              <a:t>Reviews </a:t>
            </a:r>
            <a:r>
              <a:rPr i="1" lang="es" sz="1300">
                <a:latin typeface="Montserrat"/>
                <a:ea typeface="Montserrat"/>
                <a:cs typeface="Montserrat"/>
                <a:sym typeface="Montserrat"/>
              </a:rPr>
              <a:t>clasificados correctamente</a:t>
            </a:r>
            <a:endParaRPr i="1" sz="1300">
              <a:latin typeface="Montserrat"/>
              <a:ea typeface="Montserrat"/>
              <a:cs typeface="Montserrat"/>
              <a:sym typeface="Montserrat"/>
            </a:endParaRPr>
          </a:p>
        </p:txBody>
      </p:sp>
      <p:sp>
        <p:nvSpPr>
          <p:cNvPr id="920" name="Google Shape;920;p50"/>
          <p:cNvSpPr txBox="1"/>
          <p:nvPr>
            <p:ph idx="1" type="body"/>
          </p:nvPr>
        </p:nvSpPr>
        <p:spPr>
          <a:xfrm>
            <a:off x="2115603" y="3535400"/>
            <a:ext cx="1588500" cy="763200"/>
          </a:xfrm>
          <a:prstGeom prst="rect">
            <a:avLst/>
          </a:prstGeom>
        </p:spPr>
        <p:txBody>
          <a:bodyPr anchorCtr="0" anchor="ctr" bIns="91425" lIns="91425" spcFirstLastPara="1" rIns="91425" wrap="square" tIns="91425">
            <a:noAutofit/>
          </a:bodyPr>
          <a:lstStyle/>
          <a:p>
            <a:pPr indent="-122149" lvl="0" marL="89999" marR="0" rtl="0" algn="l">
              <a:lnSpc>
                <a:spcPct val="115000"/>
              </a:lnSpc>
              <a:spcBef>
                <a:spcPts val="0"/>
              </a:spcBef>
              <a:spcAft>
                <a:spcPts val="0"/>
              </a:spcAft>
              <a:buSzPts val="1300"/>
              <a:buFont typeface="Montserrat"/>
              <a:buChar char="●"/>
            </a:pPr>
            <a:r>
              <a:rPr i="1" lang="es" sz="1300">
                <a:latin typeface="Montserrat"/>
                <a:ea typeface="Montserrat"/>
                <a:cs typeface="Montserrat"/>
                <a:sym typeface="Montserrat"/>
              </a:rPr>
              <a:t>Clasificados como Positivos</a:t>
            </a:r>
            <a:endParaRPr i="1" sz="1300">
              <a:latin typeface="Montserrat"/>
              <a:ea typeface="Montserrat"/>
              <a:cs typeface="Montserrat"/>
              <a:sym typeface="Montserrat"/>
            </a:endParaRPr>
          </a:p>
          <a:p>
            <a:pPr indent="-122149" lvl="0" marL="89999" marR="0" rtl="0" algn="l">
              <a:lnSpc>
                <a:spcPct val="115000"/>
              </a:lnSpc>
              <a:spcBef>
                <a:spcPts val="600"/>
              </a:spcBef>
              <a:spcAft>
                <a:spcPts val="600"/>
              </a:spcAft>
              <a:buSzPts val="1300"/>
              <a:buFont typeface="Montserrat"/>
              <a:buChar char="●"/>
            </a:pPr>
            <a:r>
              <a:rPr i="1" lang="es" sz="1300">
                <a:latin typeface="Montserrat"/>
                <a:ea typeface="Montserrat"/>
                <a:cs typeface="Montserrat"/>
                <a:sym typeface="Montserrat"/>
              </a:rPr>
              <a:t>Son Positivos</a:t>
            </a:r>
            <a:endParaRPr i="1" sz="1300">
              <a:latin typeface="Montserrat"/>
              <a:ea typeface="Montserrat"/>
              <a:cs typeface="Montserrat"/>
              <a:sym typeface="Montserrat"/>
            </a:endParaRPr>
          </a:p>
        </p:txBody>
      </p:sp>
      <p:sp>
        <p:nvSpPr>
          <p:cNvPr id="921" name="Google Shape;921;p50"/>
          <p:cNvSpPr txBox="1"/>
          <p:nvPr>
            <p:ph idx="1" type="body"/>
          </p:nvPr>
        </p:nvSpPr>
        <p:spPr>
          <a:xfrm>
            <a:off x="3860444" y="3535400"/>
            <a:ext cx="1603200" cy="763200"/>
          </a:xfrm>
          <a:prstGeom prst="rect">
            <a:avLst/>
          </a:prstGeom>
        </p:spPr>
        <p:txBody>
          <a:bodyPr anchorCtr="0" anchor="ctr" bIns="91425" lIns="91425" spcFirstLastPara="1" rIns="91425" wrap="square" tIns="91425">
            <a:noAutofit/>
          </a:bodyPr>
          <a:lstStyle/>
          <a:p>
            <a:pPr indent="-122149" lvl="0" marL="89999" marR="0" rtl="0" algn="l">
              <a:lnSpc>
                <a:spcPct val="115000"/>
              </a:lnSpc>
              <a:spcBef>
                <a:spcPts val="0"/>
              </a:spcBef>
              <a:spcAft>
                <a:spcPts val="0"/>
              </a:spcAft>
              <a:buSzPts val="1300"/>
              <a:buFont typeface="Montserrat"/>
              <a:buChar char="●"/>
            </a:pPr>
            <a:r>
              <a:rPr i="1" lang="es" sz="1300">
                <a:latin typeface="Montserrat"/>
                <a:ea typeface="Montserrat"/>
                <a:cs typeface="Montserrat"/>
                <a:sym typeface="Montserrat"/>
              </a:rPr>
              <a:t>Son Positivos</a:t>
            </a:r>
            <a:endParaRPr i="1" sz="1300">
              <a:latin typeface="Montserrat"/>
              <a:ea typeface="Montserrat"/>
              <a:cs typeface="Montserrat"/>
              <a:sym typeface="Montserrat"/>
            </a:endParaRPr>
          </a:p>
          <a:p>
            <a:pPr indent="-122149" lvl="0" marL="89999" marR="0" rtl="0" algn="l">
              <a:lnSpc>
                <a:spcPct val="115000"/>
              </a:lnSpc>
              <a:spcBef>
                <a:spcPts val="600"/>
              </a:spcBef>
              <a:spcAft>
                <a:spcPts val="600"/>
              </a:spcAft>
              <a:buSzPts val="1300"/>
              <a:buFont typeface="Montserrat"/>
              <a:buChar char="●"/>
            </a:pPr>
            <a:r>
              <a:rPr i="1" lang="es" sz="1300">
                <a:latin typeface="Montserrat"/>
                <a:ea typeface="Montserrat"/>
                <a:cs typeface="Montserrat"/>
                <a:sym typeface="Montserrat"/>
              </a:rPr>
              <a:t>Clasificados como Positivos</a:t>
            </a:r>
            <a:endParaRPr i="1" sz="1300">
              <a:latin typeface="Montserrat"/>
              <a:ea typeface="Montserrat"/>
              <a:cs typeface="Montserrat"/>
              <a:sym typeface="Montserrat"/>
            </a:endParaRPr>
          </a:p>
        </p:txBody>
      </p:sp>
      <p:sp>
        <p:nvSpPr>
          <p:cNvPr id="922" name="Google Shape;922;p50"/>
          <p:cNvSpPr txBox="1"/>
          <p:nvPr>
            <p:ph idx="1" type="body"/>
          </p:nvPr>
        </p:nvSpPr>
        <p:spPr>
          <a:xfrm>
            <a:off x="5612653" y="3535400"/>
            <a:ext cx="1603200" cy="763200"/>
          </a:xfrm>
          <a:prstGeom prst="rect">
            <a:avLst/>
          </a:prstGeom>
        </p:spPr>
        <p:txBody>
          <a:bodyPr anchorCtr="0" anchor="ctr" bIns="91425" lIns="91425" spcFirstLastPara="1" rIns="54000" wrap="square" tIns="91425">
            <a:noAutofit/>
          </a:bodyPr>
          <a:lstStyle/>
          <a:p>
            <a:pPr indent="-122149" lvl="0" marL="89999" marR="0" rtl="0" algn="l">
              <a:lnSpc>
                <a:spcPct val="115000"/>
              </a:lnSpc>
              <a:spcBef>
                <a:spcPts val="0"/>
              </a:spcBef>
              <a:spcAft>
                <a:spcPts val="0"/>
              </a:spcAft>
              <a:buSzPts val="1300"/>
              <a:buFont typeface="Montserrat"/>
              <a:buChar char="●"/>
            </a:pPr>
            <a:r>
              <a:rPr i="1" lang="es" sz="1300">
                <a:latin typeface="Montserrat"/>
                <a:ea typeface="Montserrat"/>
                <a:cs typeface="Montserrat"/>
                <a:sym typeface="Montserrat"/>
              </a:rPr>
              <a:t>Son Negativos</a:t>
            </a:r>
            <a:endParaRPr i="1" sz="1300">
              <a:latin typeface="Montserrat"/>
              <a:ea typeface="Montserrat"/>
              <a:cs typeface="Montserrat"/>
              <a:sym typeface="Montserrat"/>
            </a:endParaRPr>
          </a:p>
          <a:p>
            <a:pPr indent="-122149" lvl="0" marL="89999" marR="0" rtl="0" algn="l">
              <a:lnSpc>
                <a:spcPct val="115000"/>
              </a:lnSpc>
              <a:spcBef>
                <a:spcPts val="600"/>
              </a:spcBef>
              <a:spcAft>
                <a:spcPts val="600"/>
              </a:spcAft>
              <a:buSzPts val="1300"/>
              <a:buFont typeface="Montserrat"/>
              <a:buChar char="●"/>
            </a:pPr>
            <a:r>
              <a:rPr i="1" lang="es" sz="1300">
                <a:latin typeface="Montserrat"/>
                <a:ea typeface="Montserrat"/>
                <a:cs typeface="Montserrat"/>
                <a:sym typeface="Montserrat"/>
              </a:rPr>
              <a:t>Clasificados como Negativos</a:t>
            </a:r>
            <a:endParaRPr i="1" sz="1300">
              <a:latin typeface="Montserrat"/>
              <a:ea typeface="Montserrat"/>
              <a:cs typeface="Montserrat"/>
              <a:sym typeface="Montserrat"/>
            </a:endParaRPr>
          </a:p>
        </p:txBody>
      </p:sp>
      <p:sp>
        <p:nvSpPr>
          <p:cNvPr id="923" name="Google Shape;923;p50"/>
          <p:cNvSpPr txBox="1"/>
          <p:nvPr>
            <p:ph idx="1" type="body"/>
          </p:nvPr>
        </p:nvSpPr>
        <p:spPr>
          <a:xfrm>
            <a:off x="7441725" y="3535400"/>
            <a:ext cx="1449600" cy="763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i="1" lang="es" sz="1300">
                <a:latin typeface="Montserrat"/>
                <a:ea typeface="Montserrat"/>
                <a:cs typeface="Montserrat"/>
                <a:sym typeface="Montserrat"/>
              </a:rPr>
              <a:t>Performance general (ajustada para desbalanceo) </a:t>
            </a:r>
            <a:endParaRPr i="1" sz="1300">
              <a:latin typeface="Montserrat"/>
              <a:ea typeface="Montserrat"/>
              <a:cs typeface="Montserrat"/>
              <a:sym typeface="Montserrat"/>
            </a:endParaRPr>
          </a:p>
        </p:txBody>
      </p:sp>
      <p:sp>
        <p:nvSpPr>
          <p:cNvPr id="924" name="Google Shape;924;p50"/>
          <p:cNvSpPr txBox="1"/>
          <p:nvPr>
            <p:ph idx="1" type="body"/>
          </p:nvPr>
        </p:nvSpPr>
        <p:spPr>
          <a:xfrm>
            <a:off x="431650" y="1158900"/>
            <a:ext cx="8445000" cy="431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1200"/>
              </a:spcAft>
              <a:buNone/>
            </a:pPr>
            <a:r>
              <a:rPr lang="es" sz="1500">
                <a:latin typeface="Montserrat"/>
                <a:ea typeface="Montserrat"/>
                <a:cs typeface="Montserrat"/>
                <a:sym typeface="Montserrat"/>
              </a:rPr>
              <a:t>Luego de aplicar estas herramientas, logramos solo mejorar un poco la performance.</a:t>
            </a:r>
            <a:endParaRPr sz="1500">
              <a:solidFill>
                <a:schemeClr val="dk1"/>
              </a:solidFill>
              <a:latin typeface="Montserrat"/>
              <a:ea typeface="Montserrat"/>
              <a:cs typeface="Montserrat"/>
              <a:sym typeface="Montserrat"/>
            </a:endParaRPr>
          </a:p>
        </p:txBody>
      </p:sp>
      <p:sp>
        <p:nvSpPr>
          <p:cNvPr id="925" name="Google Shape;925;p50"/>
          <p:cNvSpPr/>
          <p:nvPr/>
        </p:nvSpPr>
        <p:spPr>
          <a:xfrm>
            <a:off x="431650" y="904200"/>
            <a:ext cx="8612100" cy="27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s" sz="1600">
                <a:solidFill>
                  <a:schemeClr val="dk2"/>
                </a:solidFill>
                <a:latin typeface="Montserrat"/>
                <a:ea typeface="Montserrat"/>
                <a:cs typeface="Montserrat"/>
                <a:sym typeface="Montserrat"/>
              </a:rPr>
              <a:t>Modelo Final: XGBOOST</a:t>
            </a:r>
            <a:endParaRPr b="1" i="1" sz="1600">
              <a:solidFill>
                <a:schemeClr val="dk2"/>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51"/>
          <p:cNvPicPr preferRelativeResize="0"/>
          <p:nvPr/>
        </p:nvPicPr>
        <p:blipFill>
          <a:blip r:embed="rId3">
            <a:alphaModFix/>
          </a:blip>
          <a:stretch>
            <a:fillRect/>
          </a:stretch>
        </p:blipFill>
        <p:spPr>
          <a:xfrm rot="5400000">
            <a:off x="4296663" y="987775"/>
            <a:ext cx="4542525" cy="4231925"/>
          </a:xfrm>
          <a:prstGeom prst="rect">
            <a:avLst/>
          </a:prstGeom>
          <a:noFill/>
          <a:ln>
            <a:noFill/>
          </a:ln>
        </p:spPr>
      </p:pic>
      <p:pic>
        <p:nvPicPr>
          <p:cNvPr id="931" name="Google Shape;931;p51"/>
          <p:cNvPicPr preferRelativeResize="0"/>
          <p:nvPr/>
        </p:nvPicPr>
        <p:blipFill>
          <a:blip r:embed="rId4">
            <a:alphaModFix/>
          </a:blip>
          <a:stretch>
            <a:fillRect/>
          </a:stretch>
        </p:blipFill>
        <p:spPr>
          <a:xfrm rot="5400000">
            <a:off x="-291526" y="987775"/>
            <a:ext cx="4650950" cy="4070775"/>
          </a:xfrm>
          <a:prstGeom prst="rect">
            <a:avLst/>
          </a:prstGeom>
          <a:noFill/>
          <a:ln>
            <a:noFill/>
          </a:ln>
        </p:spPr>
      </p:pic>
      <p:sp>
        <p:nvSpPr>
          <p:cNvPr id="932" name="Google Shape;932;p51"/>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1"/>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Importancia de variables</a:t>
            </a:r>
            <a:endParaRPr b="1" sz="2800">
              <a:solidFill>
                <a:srgbClr val="434343"/>
              </a:solidFill>
              <a:latin typeface="Montserrat"/>
              <a:ea typeface="Montserrat"/>
              <a:cs typeface="Montserrat"/>
              <a:sym typeface="Montserrat"/>
            </a:endParaRPr>
          </a:p>
        </p:txBody>
      </p:sp>
      <p:cxnSp>
        <p:nvCxnSpPr>
          <p:cNvPr id="934" name="Google Shape;934;p51"/>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935" name="Google Shape;935;p51"/>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936" name="Google Shape;936;p51"/>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937" name="Google Shape;937;p51"/>
          <p:cNvCxnSpPr/>
          <p:nvPr/>
        </p:nvCxnSpPr>
        <p:spPr>
          <a:xfrm>
            <a:off x="432825" y="675600"/>
            <a:ext cx="8445000" cy="0"/>
          </a:xfrm>
          <a:prstGeom prst="straightConnector1">
            <a:avLst/>
          </a:prstGeom>
          <a:noFill/>
          <a:ln cap="flat" cmpd="sng" w="9525">
            <a:solidFill>
              <a:srgbClr val="666666"/>
            </a:solidFill>
            <a:prstDash val="dot"/>
            <a:round/>
            <a:headEnd len="med" w="med" type="none"/>
            <a:tailEnd len="med" w="med" type="none"/>
          </a:ln>
        </p:spPr>
      </p:cxnSp>
      <p:sp>
        <p:nvSpPr>
          <p:cNvPr id="938" name="Google Shape;938;p51"/>
          <p:cNvSpPr txBox="1"/>
          <p:nvPr/>
        </p:nvSpPr>
        <p:spPr>
          <a:xfrm>
            <a:off x="911200" y="6279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rgbClr val="464646"/>
                </a:solidFill>
                <a:latin typeface="Montserrat"/>
                <a:ea typeface="Montserrat"/>
                <a:cs typeface="Montserrat"/>
                <a:sym typeface="Montserrat"/>
              </a:rPr>
              <a:t>Random Forest</a:t>
            </a:r>
            <a:endParaRPr>
              <a:solidFill>
                <a:srgbClr val="464646"/>
              </a:solidFill>
            </a:endParaRPr>
          </a:p>
        </p:txBody>
      </p:sp>
      <p:sp>
        <p:nvSpPr>
          <p:cNvPr id="939" name="Google Shape;939;p51"/>
          <p:cNvSpPr txBox="1"/>
          <p:nvPr/>
        </p:nvSpPr>
        <p:spPr>
          <a:xfrm flipH="1">
            <a:off x="5372738" y="6279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rgbClr val="464646"/>
                </a:solidFill>
                <a:latin typeface="Montserrat"/>
                <a:ea typeface="Montserrat"/>
                <a:cs typeface="Montserrat"/>
                <a:sym typeface="Montserrat"/>
              </a:rPr>
              <a:t>XGBOOST</a:t>
            </a:r>
            <a:endParaRPr>
              <a:solidFill>
                <a:srgbClr val="46464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52"/>
          <p:cNvSpPr txBox="1"/>
          <p:nvPr/>
        </p:nvSpPr>
        <p:spPr>
          <a:xfrm>
            <a:off x="-32775" y="2356200"/>
            <a:ext cx="49884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Clr>
                <a:schemeClr val="dk1"/>
              </a:buClr>
              <a:buFont typeface="Arial"/>
              <a:buNone/>
            </a:pPr>
            <a:r>
              <a:rPr b="1" lang="es" sz="3600">
                <a:solidFill>
                  <a:schemeClr val="lt1"/>
                </a:solidFill>
                <a:latin typeface="Montserrat"/>
                <a:ea typeface="Montserrat"/>
                <a:cs typeface="Montserrat"/>
                <a:sym typeface="Montserrat"/>
              </a:rPr>
              <a:t>SENTIMENT</a:t>
            </a:r>
            <a:endParaRPr b="1" sz="36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b="1" lang="es" sz="3600">
                <a:solidFill>
                  <a:schemeClr val="lt1"/>
                </a:solidFill>
                <a:latin typeface="Montserrat"/>
                <a:ea typeface="Montserrat"/>
                <a:cs typeface="Montserrat"/>
                <a:sym typeface="Montserrat"/>
              </a:rPr>
              <a:t>ANALYSIS</a:t>
            </a:r>
            <a:endParaRPr b="1" sz="3600">
              <a:solidFill>
                <a:schemeClr val="lt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3"/>
          <p:cNvSpPr txBox="1"/>
          <p:nvPr>
            <p:ph idx="1" type="body"/>
          </p:nvPr>
        </p:nvSpPr>
        <p:spPr>
          <a:xfrm>
            <a:off x="431650" y="1006500"/>
            <a:ext cx="8445000" cy="4008900"/>
          </a:xfrm>
          <a:prstGeom prst="rect">
            <a:avLst/>
          </a:prstGeom>
        </p:spPr>
        <p:txBody>
          <a:bodyPr anchorCtr="0" anchor="t" bIns="91425" lIns="91425" spcFirstLastPara="1" rIns="91425" wrap="square" tIns="91425">
            <a:noAutofit/>
          </a:bodyPr>
          <a:lstStyle/>
          <a:p>
            <a:pPr indent="-311150" lvl="0" marL="457200" marR="190500" rtl="0" algn="l">
              <a:spcBef>
                <a:spcPts val="1100"/>
              </a:spcBef>
              <a:spcAft>
                <a:spcPts val="0"/>
              </a:spcAft>
              <a:buClr>
                <a:schemeClr val="dk1"/>
              </a:buClr>
              <a:buSzPts val="1300"/>
              <a:buFont typeface="Montserrat"/>
              <a:buChar char="●"/>
            </a:pPr>
            <a:r>
              <a:rPr lang="es" sz="1300">
                <a:solidFill>
                  <a:schemeClr val="dk1"/>
                </a:solidFill>
                <a:latin typeface="Montserrat"/>
                <a:ea typeface="Montserrat"/>
                <a:cs typeface="Montserrat"/>
                <a:sym typeface="Montserrat"/>
              </a:rPr>
              <a:t>El </a:t>
            </a:r>
            <a:r>
              <a:rPr b="1" lang="es" sz="1300">
                <a:solidFill>
                  <a:schemeClr val="dk1"/>
                </a:solidFill>
                <a:latin typeface="Montserrat"/>
                <a:ea typeface="Montserrat"/>
                <a:cs typeface="Montserrat"/>
                <a:sym typeface="Montserrat"/>
              </a:rPr>
              <a:t>análisis de sentimientos,</a:t>
            </a:r>
            <a:r>
              <a:rPr lang="es" sz="1300">
                <a:solidFill>
                  <a:schemeClr val="dk1"/>
                </a:solidFill>
                <a:latin typeface="Montserrat"/>
                <a:ea typeface="Montserrat"/>
                <a:cs typeface="Montserrat"/>
                <a:sym typeface="Montserrat"/>
              </a:rPr>
              <a:t> también conocido como minería de opinión, se trata de una tarea de clasificación masiva de documentos de manera automática, que se centra en catalogar los documentos en función de la </a:t>
            </a:r>
            <a:r>
              <a:rPr b="1" lang="es" sz="1300">
                <a:solidFill>
                  <a:schemeClr val="dk1"/>
                </a:solidFill>
                <a:latin typeface="Montserrat"/>
                <a:ea typeface="Montserrat"/>
                <a:cs typeface="Montserrat"/>
                <a:sym typeface="Montserrat"/>
              </a:rPr>
              <a:t>connotación positiva o negativa del lenguaje ocupado</a:t>
            </a:r>
            <a:r>
              <a:rPr lang="es" sz="1300">
                <a:solidFill>
                  <a:schemeClr val="dk1"/>
                </a:solidFill>
                <a:latin typeface="Montserrat"/>
                <a:ea typeface="Montserrat"/>
                <a:cs typeface="Montserrat"/>
                <a:sym typeface="Montserrat"/>
              </a:rPr>
              <a:t> en el mismo.</a:t>
            </a:r>
            <a:endParaRPr sz="1300">
              <a:solidFill>
                <a:schemeClr val="dk1"/>
              </a:solidFill>
              <a:latin typeface="Montserrat"/>
              <a:ea typeface="Montserrat"/>
              <a:cs typeface="Montserrat"/>
              <a:sym typeface="Montserrat"/>
            </a:endParaRPr>
          </a:p>
          <a:p>
            <a:pPr indent="-311150" lvl="0" marL="457200" marR="190500" rtl="0" algn="l">
              <a:spcBef>
                <a:spcPts val="0"/>
              </a:spcBef>
              <a:spcAft>
                <a:spcPts val="0"/>
              </a:spcAft>
              <a:buClr>
                <a:schemeClr val="dk1"/>
              </a:buClr>
              <a:buSzPts val="1300"/>
              <a:buFont typeface="Montserrat"/>
              <a:buChar char="●"/>
            </a:pPr>
            <a:r>
              <a:rPr lang="es" sz="1300">
                <a:solidFill>
                  <a:schemeClr val="dk1"/>
                </a:solidFill>
                <a:latin typeface="Montserrat"/>
                <a:ea typeface="Montserrat"/>
                <a:cs typeface="Montserrat"/>
                <a:sym typeface="Montserrat"/>
              </a:rPr>
              <a:t>Con las redes sociales, </a:t>
            </a:r>
            <a:r>
              <a:rPr b="1" lang="es" sz="1300">
                <a:solidFill>
                  <a:schemeClr val="dk1"/>
                </a:solidFill>
                <a:latin typeface="Montserrat"/>
                <a:ea typeface="Montserrat"/>
                <a:cs typeface="Montserrat"/>
                <a:sym typeface="Montserrat"/>
              </a:rPr>
              <a:t>la experiencia del consumidor</a:t>
            </a:r>
            <a:r>
              <a:rPr lang="es" sz="1300">
                <a:solidFill>
                  <a:schemeClr val="dk1"/>
                </a:solidFill>
                <a:latin typeface="Montserrat"/>
                <a:ea typeface="Montserrat"/>
                <a:cs typeface="Montserrat"/>
                <a:sym typeface="Montserrat"/>
              </a:rPr>
              <a:t> ha aumentado considerablemente su relevancia dentro de cualquier esquema/modelo de negocios. </a:t>
            </a:r>
            <a:r>
              <a:rPr b="1" lang="es" sz="1300">
                <a:solidFill>
                  <a:schemeClr val="dk1"/>
                </a:solidFill>
                <a:latin typeface="Montserrat"/>
                <a:ea typeface="Montserrat"/>
                <a:cs typeface="Montserrat"/>
                <a:sym typeface="Montserrat"/>
              </a:rPr>
              <a:t>La posibilidad de exponer sus opiniones hacia la comunidad global</a:t>
            </a:r>
            <a:r>
              <a:rPr lang="es" sz="1300">
                <a:solidFill>
                  <a:schemeClr val="dk1"/>
                </a:solidFill>
                <a:latin typeface="Montserrat"/>
                <a:ea typeface="Montserrat"/>
                <a:cs typeface="Montserrat"/>
                <a:sym typeface="Montserrat"/>
              </a:rPr>
              <a:t> de Internet es una realidad concreta y un riesgo permanente ya que repercute directamente en la formación de corrientes de opinión - positivas o negativas, socavando o amplificando el caudal de ventas y la reputación de las empresas.</a:t>
            </a:r>
            <a:endParaRPr sz="1300">
              <a:solidFill>
                <a:schemeClr val="dk1"/>
              </a:solidFill>
              <a:latin typeface="Montserrat"/>
              <a:ea typeface="Montserrat"/>
              <a:cs typeface="Montserrat"/>
              <a:sym typeface="Montserrat"/>
            </a:endParaRPr>
          </a:p>
          <a:p>
            <a:pPr indent="0" lvl="0" marL="0" marR="190500" rtl="0" algn="l">
              <a:spcBef>
                <a:spcPts val="500"/>
              </a:spcBef>
              <a:spcAft>
                <a:spcPts val="0"/>
              </a:spcAft>
              <a:buNone/>
            </a:pPr>
            <a:r>
              <a:rPr lang="es" sz="1300">
                <a:solidFill>
                  <a:schemeClr val="dk1"/>
                </a:solidFill>
                <a:latin typeface="Montserrat"/>
                <a:ea typeface="Montserrat"/>
                <a:cs typeface="Montserrat"/>
                <a:sym typeface="Montserrat"/>
              </a:rPr>
              <a:t>Retomando esto último, </a:t>
            </a:r>
            <a:r>
              <a:rPr b="1" lang="es" sz="1300">
                <a:solidFill>
                  <a:schemeClr val="dk1"/>
                </a:solidFill>
                <a:latin typeface="Montserrat"/>
                <a:ea typeface="Montserrat"/>
                <a:cs typeface="Montserrat"/>
                <a:sym typeface="Montserrat"/>
              </a:rPr>
              <a:t>Olist </a:t>
            </a:r>
            <a:r>
              <a:rPr lang="es" sz="1300">
                <a:solidFill>
                  <a:schemeClr val="dk1"/>
                </a:solidFill>
                <a:latin typeface="Montserrat"/>
                <a:ea typeface="Montserrat"/>
                <a:cs typeface="Montserrat"/>
                <a:sym typeface="Montserrat"/>
              </a:rPr>
              <a:t>es una empresa altamente expuesta a las apreciaciones personales publicadas por los usuarios en relación a su servicio. </a:t>
            </a:r>
            <a:endParaRPr sz="1300">
              <a:solidFill>
                <a:schemeClr val="dk1"/>
              </a:solidFill>
              <a:latin typeface="Montserrat"/>
              <a:ea typeface="Montserrat"/>
              <a:cs typeface="Montserrat"/>
              <a:sym typeface="Montserrat"/>
            </a:endParaRPr>
          </a:p>
          <a:p>
            <a:pPr indent="0" lvl="0" marL="0" marR="190500" rtl="0" algn="l">
              <a:spcBef>
                <a:spcPts val="500"/>
              </a:spcBef>
              <a:spcAft>
                <a:spcPts val="0"/>
              </a:spcAft>
              <a:buNone/>
            </a:pPr>
            <a:r>
              <a:rPr lang="es" sz="1300">
                <a:solidFill>
                  <a:schemeClr val="dk1"/>
                </a:solidFill>
                <a:latin typeface="Montserrat"/>
                <a:ea typeface="Montserrat"/>
                <a:cs typeface="Montserrat"/>
                <a:sym typeface="Montserrat"/>
              </a:rPr>
              <a:t>Consideramos que realizar </a:t>
            </a:r>
            <a:r>
              <a:rPr b="1" lang="es" sz="1300">
                <a:solidFill>
                  <a:schemeClr val="dk1"/>
                </a:solidFill>
                <a:latin typeface="Montserrat"/>
                <a:ea typeface="Montserrat"/>
                <a:cs typeface="Montserrat"/>
                <a:sym typeface="Montserrat"/>
              </a:rPr>
              <a:t>una clasificación desde la perspectiva del sentiment analysis</a:t>
            </a:r>
            <a:r>
              <a:rPr lang="es" sz="1300">
                <a:solidFill>
                  <a:schemeClr val="dk1"/>
                </a:solidFill>
                <a:latin typeface="Montserrat"/>
                <a:ea typeface="Montserrat"/>
                <a:cs typeface="Montserrat"/>
                <a:sym typeface="Montserrat"/>
              </a:rPr>
              <a:t> puede aportar una mayor certeza sobre el estado del servicio en general y así servir de plataforma para tomar decisiones más eficientes en términos de estrategia de marketing, focalización de grupos de consumidores, logística, etc.</a:t>
            </a:r>
            <a:endParaRPr sz="1300">
              <a:latin typeface="Montserrat"/>
              <a:ea typeface="Montserrat"/>
              <a:cs typeface="Montserrat"/>
              <a:sym typeface="Montserrat"/>
            </a:endParaRPr>
          </a:p>
          <a:p>
            <a:pPr indent="0" lvl="0" marL="0" rtl="0" algn="l">
              <a:lnSpc>
                <a:spcPct val="200000"/>
              </a:lnSpc>
              <a:spcBef>
                <a:spcPts val="1100"/>
              </a:spcBef>
              <a:spcAft>
                <a:spcPts val="1100"/>
              </a:spcAft>
              <a:buNone/>
            </a:pPr>
            <a:r>
              <a:t/>
            </a:r>
            <a:endParaRPr sz="1300">
              <a:solidFill>
                <a:schemeClr val="dk1"/>
              </a:solidFill>
              <a:latin typeface="Montserrat"/>
              <a:ea typeface="Montserrat"/>
              <a:cs typeface="Montserrat"/>
              <a:sym typeface="Montserrat"/>
            </a:endParaRPr>
          </a:p>
        </p:txBody>
      </p:sp>
      <p:sp>
        <p:nvSpPr>
          <p:cNvPr id="950" name="Google Shape;950;p53"/>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¿Por Qué Sentiment Analysis?</a:t>
            </a:r>
            <a:endParaRPr b="1" sz="2800">
              <a:solidFill>
                <a:srgbClr val="434343"/>
              </a:solidFill>
              <a:latin typeface="Montserrat"/>
              <a:ea typeface="Montserrat"/>
              <a:cs typeface="Montserrat"/>
              <a:sym typeface="Montserrat"/>
            </a:endParaRPr>
          </a:p>
        </p:txBody>
      </p:sp>
      <p:cxnSp>
        <p:nvCxnSpPr>
          <p:cNvPr id="952" name="Google Shape;952;p53"/>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953" name="Google Shape;953;p53"/>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954" name="Google Shape;954;p53"/>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955" name="Google Shape;955;p53"/>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956" name="Google Shape;956;p53"/>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957" name="Google Shape;957;p53"/>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958" name="Google Shape;958;p53"/>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959" name="Google Shape;959;p53"/>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8"/>
          <p:cNvSpPr txBox="1"/>
          <p:nvPr/>
        </p:nvSpPr>
        <p:spPr>
          <a:xfrm>
            <a:off x="-32775" y="2356200"/>
            <a:ext cx="49884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3600">
                <a:solidFill>
                  <a:srgbClr val="FFFFFF"/>
                </a:solidFill>
                <a:latin typeface="Montserrat"/>
                <a:ea typeface="Montserrat"/>
                <a:cs typeface="Montserrat"/>
                <a:sym typeface="Montserrat"/>
              </a:rPr>
              <a:t>INTRODUCCIÓN</a:t>
            </a:r>
            <a:endParaRPr b="1" sz="3600">
              <a:solidFill>
                <a:srgbClr val="FFFFF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54"/>
          <p:cNvSpPr txBox="1"/>
          <p:nvPr>
            <p:ph idx="1" type="body"/>
          </p:nvPr>
        </p:nvSpPr>
        <p:spPr>
          <a:xfrm>
            <a:off x="431650" y="1006500"/>
            <a:ext cx="8445000" cy="4008900"/>
          </a:xfrm>
          <a:prstGeom prst="rect">
            <a:avLst/>
          </a:prstGeom>
        </p:spPr>
        <p:txBody>
          <a:bodyPr anchorCtr="0" anchor="t" bIns="91425" lIns="91425" spcFirstLastPara="1" rIns="91425" wrap="square" tIns="91425">
            <a:normAutofit/>
          </a:bodyPr>
          <a:lstStyle/>
          <a:p>
            <a:pPr indent="0" lvl="0" marL="0" rtl="0" algn="l">
              <a:lnSpc>
                <a:spcPct val="200000"/>
              </a:lnSpc>
              <a:spcBef>
                <a:spcPts val="1100"/>
              </a:spcBef>
              <a:spcAft>
                <a:spcPts val="0"/>
              </a:spcAft>
              <a:buNone/>
            </a:pPr>
            <a:r>
              <a:rPr lang="es" sz="1500">
                <a:latin typeface="Montserrat"/>
                <a:ea typeface="Montserrat"/>
                <a:cs typeface="Montserrat"/>
                <a:sym typeface="Montserrat"/>
              </a:rPr>
              <a:t>Comenzamos realizando una selección del dataset que nos incumbe. Este es aquel que contiene los distintos comentarios de las reseñas de parte de los clientes. Nos circunscribimos a el.</a:t>
            </a:r>
            <a:endParaRPr sz="1500">
              <a:latin typeface="Montserrat"/>
              <a:ea typeface="Montserrat"/>
              <a:cs typeface="Montserrat"/>
              <a:sym typeface="Montserrat"/>
            </a:endParaRPr>
          </a:p>
          <a:p>
            <a:pPr indent="0" lvl="0" marL="0" rtl="0" algn="l">
              <a:lnSpc>
                <a:spcPct val="200000"/>
              </a:lnSpc>
              <a:spcBef>
                <a:spcPts val="1100"/>
              </a:spcBef>
              <a:spcAft>
                <a:spcPts val="1100"/>
              </a:spcAft>
              <a:buNone/>
            </a:pPr>
            <a:r>
              <a:t/>
            </a:r>
            <a:endParaRPr sz="1500">
              <a:solidFill>
                <a:schemeClr val="dk1"/>
              </a:solidFill>
              <a:latin typeface="Montserrat"/>
              <a:ea typeface="Montserrat"/>
              <a:cs typeface="Montserrat"/>
              <a:sym typeface="Montserrat"/>
            </a:endParaRPr>
          </a:p>
        </p:txBody>
      </p:sp>
      <p:sp>
        <p:nvSpPr>
          <p:cNvPr id="965" name="Google Shape;965;p54"/>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Limpieza de Datos </a:t>
            </a:r>
            <a:endParaRPr b="1" sz="2800">
              <a:solidFill>
                <a:srgbClr val="434343"/>
              </a:solidFill>
              <a:latin typeface="Montserrat"/>
              <a:ea typeface="Montserrat"/>
              <a:cs typeface="Montserrat"/>
              <a:sym typeface="Montserrat"/>
            </a:endParaRPr>
          </a:p>
        </p:txBody>
      </p:sp>
      <p:cxnSp>
        <p:nvCxnSpPr>
          <p:cNvPr id="967" name="Google Shape;967;p54"/>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968" name="Google Shape;968;p54"/>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969" name="Google Shape;969;p54"/>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970" name="Google Shape;970;p54"/>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971" name="Google Shape;971;p54"/>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972" name="Google Shape;972;p54"/>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973" name="Google Shape;973;p54"/>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974" name="Google Shape;974;p54"/>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txBox="1"/>
          <p:nvPr/>
        </p:nvSpPr>
        <p:spPr>
          <a:xfrm>
            <a:off x="1797550" y="2571750"/>
            <a:ext cx="5713200" cy="1800900"/>
          </a:xfrm>
          <a:prstGeom prst="rect">
            <a:avLst/>
          </a:prstGeom>
          <a:solidFill>
            <a:srgbClr val="EFEFEF"/>
          </a:solidFill>
          <a:ln cap="flat" cmpd="sng" w="9525">
            <a:solidFill>
              <a:srgbClr val="03A0B1"/>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lnSpc>
                <a:spcPct val="200000"/>
              </a:lnSpc>
              <a:spcBef>
                <a:spcPts val="1100"/>
              </a:spcBef>
              <a:spcAft>
                <a:spcPts val="0"/>
              </a:spcAft>
              <a:buClr>
                <a:schemeClr val="dk2"/>
              </a:buClr>
              <a:buSzPts val="1500"/>
              <a:buFont typeface="Montserrat"/>
              <a:buChar char="●"/>
            </a:pPr>
            <a:r>
              <a:rPr lang="es" sz="1500">
                <a:solidFill>
                  <a:schemeClr val="dk2"/>
                </a:solidFill>
                <a:latin typeface="Montserrat"/>
                <a:ea typeface="Montserrat"/>
                <a:cs typeface="Montserrat"/>
                <a:sym typeface="Montserrat"/>
              </a:rPr>
              <a:t>Identificamos y eliminamos </a:t>
            </a:r>
            <a:r>
              <a:rPr b="1" lang="es" sz="1500">
                <a:solidFill>
                  <a:schemeClr val="dk2"/>
                </a:solidFill>
                <a:latin typeface="Montserrat"/>
                <a:ea typeface="Montserrat"/>
                <a:cs typeface="Montserrat"/>
                <a:sym typeface="Montserrat"/>
              </a:rPr>
              <a:t>duplicados</a:t>
            </a:r>
            <a:r>
              <a:rPr lang="es" sz="1500">
                <a:solidFill>
                  <a:schemeClr val="dk2"/>
                </a:solidFill>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2"/>
              </a:buClr>
              <a:buSzPts val="1500"/>
              <a:buFont typeface="Montserrat"/>
              <a:buChar char="●"/>
            </a:pPr>
            <a:r>
              <a:rPr lang="es" sz="1500">
                <a:solidFill>
                  <a:schemeClr val="dk2"/>
                </a:solidFill>
                <a:latin typeface="Montserrat"/>
                <a:ea typeface="Montserrat"/>
                <a:cs typeface="Montserrat"/>
                <a:sym typeface="Montserrat"/>
              </a:rPr>
              <a:t>Identificamos presencia de </a:t>
            </a:r>
            <a:r>
              <a:rPr b="1" lang="es" sz="1500">
                <a:solidFill>
                  <a:schemeClr val="dk2"/>
                </a:solidFill>
                <a:latin typeface="Montserrat"/>
                <a:ea typeface="Montserrat"/>
                <a:cs typeface="Montserrat"/>
                <a:sym typeface="Montserrat"/>
              </a:rPr>
              <a:t>datos nulos</a:t>
            </a:r>
            <a:r>
              <a:rPr lang="es" sz="1500">
                <a:solidFill>
                  <a:schemeClr val="dk2"/>
                </a:solidFill>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2"/>
              </a:buClr>
              <a:buSzPts val="1500"/>
              <a:buFont typeface="Montserrat"/>
              <a:buChar char="●"/>
            </a:pPr>
            <a:r>
              <a:rPr lang="es" sz="1500">
                <a:solidFill>
                  <a:schemeClr val="dk2"/>
                </a:solidFill>
                <a:latin typeface="Montserrat"/>
                <a:ea typeface="Montserrat"/>
                <a:cs typeface="Montserrat"/>
                <a:sym typeface="Montserrat"/>
              </a:rPr>
              <a:t>Identificamos y removemos </a:t>
            </a:r>
            <a:r>
              <a:rPr b="1" lang="es" sz="1500">
                <a:solidFill>
                  <a:schemeClr val="dk2"/>
                </a:solidFill>
                <a:latin typeface="Montserrat"/>
                <a:ea typeface="Montserrat"/>
                <a:cs typeface="Montserrat"/>
                <a:sym typeface="Montserrat"/>
              </a:rPr>
              <a:t>filas sin comentarios</a:t>
            </a:r>
            <a:r>
              <a:rPr lang="es" sz="1500">
                <a:solidFill>
                  <a:schemeClr val="dk2"/>
                </a:solidFill>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2"/>
              </a:buClr>
              <a:buSzPts val="1500"/>
              <a:buFont typeface="Montserrat"/>
              <a:buChar char="●"/>
            </a:pPr>
            <a:r>
              <a:rPr lang="es" sz="1500">
                <a:solidFill>
                  <a:schemeClr val="dk2"/>
                </a:solidFill>
                <a:latin typeface="Montserrat"/>
                <a:ea typeface="Montserrat"/>
                <a:cs typeface="Montserrat"/>
                <a:sym typeface="Montserrat"/>
              </a:rPr>
              <a:t>De ser necesario, creamos </a:t>
            </a:r>
            <a:r>
              <a:rPr b="1" lang="es" sz="1500">
                <a:solidFill>
                  <a:schemeClr val="dk2"/>
                </a:solidFill>
                <a:latin typeface="Montserrat"/>
                <a:ea typeface="Montserrat"/>
                <a:cs typeface="Montserrat"/>
                <a:sym typeface="Montserrat"/>
              </a:rPr>
              <a:t>nuevas columnas</a:t>
            </a:r>
            <a:r>
              <a:rPr lang="es" sz="1500">
                <a:solidFill>
                  <a:schemeClr val="dk2"/>
                </a:solidFill>
                <a:latin typeface="Montserrat"/>
                <a:ea typeface="Montserrat"/>
                <a:cs typeface="Montserrat"/>
                <a:sym typeface="Montserrat"/>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55"/>
          <p:cNvSpPr txBox="1"/>
          <p:nvPr>
            <p:ph idx="1" type="body"/>
          </p:nvPr>
        </p:nvSpPr>
        <p:spPr>
          <a:xfrm>
            <a:off x="468000" y="1006500"/>
            <a:ext cx="8445000" cy="9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500">
                <a:latin typeface="Montserrat"/>
                <a:ea typeface="Montserrat"/>
                <a:cs typeface="Montserrat"/>
                <a:sym typeface="Montserrat"/>
              </a:rPr>
              <a:t>DUPLICADOS:</a:t>
            </a:r>
            <a:endParaRPr b="1" sz="1500">
              <a:latin typeface="Montserrat"/>
              <a:ea typeface="Montserrat"/>
              <a:cs typeface="Montserrat"/>
              <a:sym typeface="Montserrat"/>
            </a:endParaRPr>
          </a:p>
          <a:p>
            <a:pPr indent="0" lvl="0" marL="0" marR="0" rtl="0" algn="l">
              <a:lnSpc>
                <a:spcPct val="115000"/>
              </a:lnSpc>
              <a:spcBef>
                <a:spcPts val="1200"/>
              </a:spcBef>
              <a:spcAft>
                <a:spcPts val="0"/>
              </a:spcAft>
              <a:buNone/>
            </a:pPr>
            <a:r>
              <a:rPr lang="es" sz="1500">
                <a:latin typeface="Montserrat"/>
                <a:ea typeface="Montserrat"/>
                <a:cs typeface="Montserrat"/>
                <a:sym typeface="Montserrat"/>
              </a:rPr>
              <a:t>Cantidad filas duplicadas: 1629. Las cuales fueron eliminadas.</a:t>
            </a:r>
            <a:endParaRPr sz="1500">
              <a:latin typeface="Montserrat"/>
              <a:ea typeface="Montserrat"/>
              <a:cs typeface="Montserrat"/>
              <a:sym typeface="Montserrat"/>
            </a:endParaRPr>
          </a:p>
          <a:p>
            <a:pPr indent="0" lvl="0" marL="0" rtl="0" algn="l">
              <a:spcBef>
                <a:spcPts val="1200"/>
              </a:spcBef>
              <a:spcAft>
                <a:spcPts val="0"/>
              </a:spcAft>
              <a:buNone/>
            </a:pPr>
            <a:r>
              <a:t/>
            </a:r>
            <a:endParaRPr sz="1500">
              <a:latin typeface="Montserrat"/>
              <a:ea typeface="Montserrat"/>
              <a:cs typeface="Montserrat"/>
              <a:sym typeface="Montserrat"/>
            </a:endParaRPr>
          </a:p>
          <a:p>
            <a:pPr indent="0" lvl="0" marL="0" rtl="0" algn="l">
              <a:spcBef>
                <a:spcPts val="400"/>
              </a:spcBef>
              <a:spcAft>
                <a:spcPts val="0"/>
              </a:spcAft>
              <a:buNone/>
            </a:pPr>
            <a:r>
              <a:t/>
            </a:r>
            <a:endParaRPr sz="1500">
              <a:latin typeface="Montserrat"/>
              <a:ea typeface="Montserrat"/>
              <a:cs typeface="Montserrat"/>
              <a:sym typeface="Montserrat"/>
            </a:endParaRPr>
          </a:p>
          <a:p>
            <a:pPr indent="0" lvl="0" marL="0" rtl="0" algn="l">
              <a:spcBef>
                <a:spcPts val="0"/>
              </a:spcBef>
              <a:spcAft>
                <a:spcPts val="1200"/>
              </a:spcAft>
              <a:buNone/>
            </a:pPr>
            <a:r>
              <a:t/>
            </a:r>
            <a:endParaRPr sz="1500">
              <a:latin typeface="Montserrat"/>
              <a:ea typeface="Montserrat"/>
              <a:cs typeface="Montserrat"/>
              <a:sym typeface="Montserrat"/>
            </a:endParaRPr>
          </a:p>
        </p:txBody>
      </p:sp>
      <p:sp>
        <p:nvSpPr>
          <p:cNvPr id="981" name="Google Shape;981;p55"/>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Limpieza de Datos</a:t>
            </a:r>
            <a:endParaRPr b="1" sz="2800">
              <a:solidFill>
                <a:srgbClr val="434343"/>
              </a:solidFill>
              <a:latin typeface="Montserrat"/>
              <a:ea typeface="Montserrat"/>
              <a:cs typeface="Montserrat"/>
              <a:sym typeface="Montserrat"/>
            </a:endParaRPr>
          </a:p>
        </p:txBody>
      </p:sp>
      <p:cxnSp>
        <p:nvCxnSpPr>
          <p:cNvPr id="983" name="Google Shape;983;p55"/>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984" name="Google Shape;984;p55"/>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985" name="Google Shape;985;p55"/>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986" name="Google Shape;986;p55"/>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987" name="Google Shape;987;p55"/>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988" name="Google Shape;988;p55"/>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989" name="Google Shape;989;p55"/>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990" name="Google Shape;990;p55"/>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txBox="1"/>
          <p:nvPr>
            <p:ph idx="1" type="body"/>
          </p:nvPr>
        </p:nvSpPr>
        <p:spPr>
          <a:xfrm>
            <a:off x="468000" y="1931400"/>
            <a:ext cx="8408700" cy="27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500">
                <a:latin typeface="Montserrat"/>
                <a:ea typeface="Montserrat"/>
                <a:cs typeface="Montserrat"/>
                <a:sym typeface="Montserrat"/>
              </a:rPr>
              <a:t>NULOS:</a:t>
            </a:r>
            <a:endParaRPr b="1" sz="1500">
              <a:latin typeface="Montserrat"/>
              <a:ea typeface="Montserrat"/>
              <a:cs typeface="Montserrat"/>
              <a:sym typeface="Montserrat"/>
            </a:endParaRPr>
          </a:p>
          <a:p>
            <a:pPr indent="0" lvl="0" marL="0" rtl="0" algn="l">
              <a:spcBef>
                <a:spcPts val="1200"/>
              </a:spcBef>
              <a:spcAft>
                <a:spcPts val="0"/>
              </a:spcAft>
              <a:buNone/>
            </a:pPr>
            <a:r>
              <a:rPr lang="es" sz="1500">
                <a:latin typeface="Montserrat"/>
                <a:ea typeface="Montserrat"/>
                <a:cs typeface="Montserrat"/>
                <a:sym typeface="Montserrat"/>
              </a:rPr>
              <a:t>Nº de filas sin comentarios : 57742</a:t>
            </a:r>
            <a:endParaRPr sz="1500">
              <a:latin typeface="Montserrat"/>
              <a:ea typeface="Montserrat"/>
              <a:cs typeface="Montserrat"/>
              <a:sym typeface="Montserrat"/>
            </a:endParaRPr>
          </a:p>
          <a:p>
            <a:pPr indent="0" lvl="0" marL="0" rtl="0" algn="l">
              <a:spcBef>
                <a:spcPts val="1200"/>
              </a:spcBef>
              <a:spcAft>
                <a:spcPts val="0"/>
              </a:spcAft>
              <a:buNone/>
            </a:pPr>
            <a:r>
              <a:rPr lang="es" sz="1500">
                <a:latin typeface="Montserrat"/>
                <a:ea typeface="Montserrat"/>
                <a:cs typeface="Montserrat"/>
                <a:sym typeface="Montserrat"/>
              </a:rPr>
              <a:t>Nº de filas con comentarios: 41431</a:t>
            </a:r>
            <a:endParaRPr sz="1500">
              <a:latin typeface="Montserrat"/>
              <a:ea typeface="Montserrat"/>
              <a:cs typeface="Montserrat"/>
              <a:sym typeface="Montserrat"/>
            </a:endParaRPr>
          </a:p>
          <a:p>
            <a:pPr indent="0" lvl="0" marL="0" rtl="0" algn="l">
              <a:spcBef>
                <a:spcPts val="1200"/>
              </a:spcBef>
              <a:spcAft>
                <a:spcPts val="0"/>
              </a:spcAft>
              <a:buNone/>
            </a:pPr>
            <a:r>
              <a:rPr lang="es" sz="1500">
                <a:latin typeface="Montserrat"/>
                <a:ea typeface="Montserrat"/>
                <a:cs typeface="Montserrat"/>
                <a:sym typeface="Montserrat"/>
              </a:rPr>
              <a:t>Nº de filas sin título : 87508</a:t>
            </a:r>
            <a:endParaRPr sz="1500">
              <a:latin typeface="Montserrat"/>
              <a:ea typeface="Montserrat"/>
              <a:cs typeface="Montserrat"/>
              <a:sym typeface="Montserrat"/>
            </a:endParaRPr>
          </a:p>
          <a:p>
            <a:pPr indent="0" lvl="0" marL="0" rtl="0" algn="l">
              <a:spcBef>
                <a:spcPts val="1200"/>
              </a:spcBef>
              <a:spcAft>
                <a:spcPts val="0"/>
              </a:spcAft>
              <a:buNone/>
            </a:pPr>
            <a:r>
              <a:rPr lang="es" sz="1500">
                <a:latin typeface="Montserrat"/>
                <a:ea typeface="Montserrat"/>
                <a:cs typeface="Montserrat"/>
                <a:sym typeface="Montserrat"/>
              </a:rPr>
              <a:t>Nº de filas con título: 11665</a:t>
            </a:r>
            <a:endParaRPr sz="1500">
              <a:latin typeface="Montserrat"/>
              <a:ea typeface="Montserrat"/>
              <a:cs typeface="Montserrat"/>
              <a:sym typeface="Montserrat"/>
            </a:endParaRPr>
          </a:p>
          <a:p>
            <a:pPr indent="0" lvl="0" marL="0" rtl="0" algn="l">
              <a:spcBef>
                <a:spcPts val="1100"/>
              </a:spcBef>
              <a:spcAft>
                <a:spcPts val="0"/>
              </a:spcAft>
              <a:buNone/>
            </a:pPr>
            <a:r>
              <a:rPr lang="es" sz="1500">
                <a:latin typeface="Montserrat"/>
                <a:ea typeface="Montserrat"/>
                <a:cs typeface="Montserrat"/>
                <a:sym typeface="Montserrat"/>
              </a:rPr>
              <a:t>Tanto el título como el desarrollo de la reseña son insumos importantes para nuestro </a:t>
            </a:r>
            <a:r>
              <a:rPr lang="es" sz="1500">
                <a:latin typeface="Montserrat"/>
                <a:ea typeface="Montserrat"/>
                <a:cs typeface="Montserrat"/>
                <a:sym typeface="Montserrat"/>
              </a:rPr>
              <a:t>análisis</a:t>
            </a:r>
            <a:r>
              <a:rPr lang="es" sz="1500">
                <a:latin typeface="Montserrat"/>
                <a:ea typeface="Montserrat"/>
                <a:cs typeface="Montserrat"/>
                <a:sym typeface="Montserrat"/>
              </a:rPr>
              <a:t> de texto. Entonces se generó una columna que contiene la concatenación entre el título y dicho desarrollo.</a:t>
            </a:r>
            <a:endParaRPr sz="1500">
              <a:latin typeface="Montserrat"/>
              <a:ea typeface="Montserrat"/>
              <a:cs typeface="Montserrat"/>
              <a:sym typeface="Montserrat"/>
            </a:endParaRPr>
          </a:p>
          <a:p>
            <a:pPr indent="0" lvl="0" marL="0" rtl="0" algn="l">
              <a:spcBef>
                <a:spcPts val="50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marR="0" rtl="0" algn="l">
              <a:lnSpc>
                <a:spcPct val="115000"/>
              </a:lnSpc>
              <a:spcBef>
                <a:spcPts val="1200"/>
              </a:spcBef>
              <a:spcAft>
                <a:spcPts val="0"/>
              </a:spcAft>
              <a:buNone/>
            </a:pPr>
            <a:r>
              <a:t/>
            </a:r>
            <a:endParaRPr sz="1500">
              <a:latin typeface="Montserrat"/>
              <a:ea typeface="Montserrat"/>
              <a:cs typeface="Montserrat"/>
              <a:sym typeface="Montserrat"/>
            </a:endParaRPr>
          </a:p>
          <a:p>
            <a:pPr indent="0" lvl="0" marL="0" rtl="0" algn="l">
              <a:spcBef>
                <a:spcPts val="1200"/>
              </a:spcBef>
              <a:spcAft>
                <a:spcPts val="0"/>
              </a:spcAft>
              <a:buNone/>
            </a:pPr>
            <a:r>
              <a:t/>
            </a:r>
            <a:endParaRPr sz="1500">
              <a:latin typeface="Montserrat"/>
              <a:ea typeface="Montserrat"/>
              <a:cs typeface="Montserrat"/>
              <a:sym typeface="Montserrat"/>
            </a:endParaRPr>
          </a:p>
          <a:p>
            <a:pPr indent="0" lvl="0" marL="0" rtl="0" algn="l">
              <a:spcBef>
                <a:spcPts val="400"/>
              </a:spcBef>
              <a:spcAft>
                <a:spcPts val="0"/>
              </a:spcAft>
              <a:buNone/>
            </a:pPr>
            <a:r>
              <a:t/>
            </a:r>
            <a:endParaRPr sz="1500">
              <a:latin typeface="Montserrat"/>
              <a:ea typeface="Montserrat"/>
              <a:cs typeface="Montserrat"/>
              <a:sym typeface="Montserrat"/>
            </a:endParaRPr>
          </a:p>
          <a:p>
            <a:pPr indent="0" lvl="0" marL="0" rtl="0" algn="l">
              <a:spcBef>
                <a:spcPts val="0"/>
              </a:spcBef>
              <a:spcAft>
                <a:spcPts val="1200"/>
              </a:spcAft>
              <a:buNone/>
            </a:pPr>
            <a:r>
              <a:t/>
            </a:r>
            <a:endParaRPr sz="1500">
              <a:latin typeface="Montserrat"/>
              <a:ea typeface="Montserrat"/>
              <a:cs typeface="Montserrat"/>
              <a:sym typeface="Montserrat"/>
            </a:endParaRPr>
          </a:p>
        </p:txBody>
      </p:sp>
      <p:sp>
        <p:nvSpPr>
          <p:cNvPr id="992" name="Google Shape;992;p55"/>
          <p:cNvSpPr/>
          <p:nvPr/>
        </p:nvSpPr>
        <p:spPr>
          <a:xfrm>
            <a:off x="5930124" y="2787300"/>
            <a:ext cx="1371250" cy="3534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43.152</a:t>
            </a:r>
          </a:p>
        </p:txBody>
      </p:sp>
      <p:pic>
        <p:nvPicPr>
          <p:cNvPr id="993" name="Google Shape;993;p55"/>
          <p:cNvPicPr preferRelativeResize="0"/>
          <p:nvPr/>
        </p:nvPicPr>
        <p:blipFill>
          <a:blip r:embed="rId4">
            <a:alphaModFix/>
          </a:blip>
          <a:stretch>
            <a:fillRect/>
          </a:stretch>
        </p:blipFill>
        <p:spPr>
          <a:xfrm rot="-5895912">
            <a:off x="4251647" y="2543972"/>
            <a:ext cx="1372557" cy="1024124"/>
          </a:xfrm>
          <a:prstGeom prst="rect">
            <a:avLst/>
          </a:prstGeom>
          <a:noFill/>
          <a:ln>
            <a:noFill/>
          </a:ln>
        </p:spPr>
      </p:pic>
      <p:sp>
        <p:nvSpPr>
          <p:cNvPr id="994" name="Google Shape;994;p55"/>
          <p:cNvSpPr txBox="1"/>
          <p:nvPr>
            <p:ph idx="1" type="body"/>
          </p:nvPr>
        </p:nvSpPr>
        <p:spPr>
          <a:xfrm>
            <a:off x="5543325" y="2356200"/>
            <a:ext cx="2473500" cy="43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1500">
                <a:latin typeface="Montserrat"/>
                <a:ea typeface="Montserrat"/>
                <a:cs typeface="Montserrat"/>
                <a:sym typeface="Montserrat"/>
              </a:rPr>
              <a:t>Nos quedamos con:</a:t>
            </a:r>
            <a:endParaRPr b="1" sz="1500">
              <a:latin typeface="Montserrat"/>
              <a:ea typeface="Montserrat"/>
              <a:cs typeface="Montserrat"/>
              <a:sym typeface="Montserrat"/>
            </a:endParaRPr>
          </a:p>
          <a:p>
            <a:pPr indent="0" lvl="0" marL="0" marR="0" rtl="0" algn="l">
              <a:lnSpc>
                <a:spcPct val="115000"/>
              </a:lnSpc>
              <a:spcBef>
                <a:spcPts val="1200"/>
              </a:spcBef>
              <a:spcAft>
                <a:spcPts val="0"/>
              </a:spcAft>
              <a:buNone/>
            </a:pPr>
            <a:r>
              <a:t/>
            </a:r>
            <a:endParaRPr b="1" sz="1500">
              <a:latin typeface="Montserrat"/>
              <a:ea typeface="Montserrat"/>
              <a:cs typeface="Montserrat"/>
              <a:sym typeface="Montserrat"/>
            </a:endParaRPr>
          </a:p>
          <a:p>
            <a:pPr indent="0" lvl="0" marL="0" marR="0" rtl="0" algn="ctr">
              <a:lnSpc>
                <a:spcPct val="115000"/>
              </a:lnSpc>
              <a:spcBef>
                <a:spcPts val="1200"/>
              </a:spcBef>
              <a:spcAft>
                <a:spcPts val="0"/>
              </a:spcAft>
              <a:buNone/>
            </a:pPr>
            <a:r>
              <a:rPr b="1" lang="es" sz="1500">
                <a:latin typeface="Montserrat"/>
                <a:ea typeface="Montserrat"/>
                <a:cs typeface="Montserrat"/>
                <a:sym typeface="Montserrat"/>
              </a:rPr>
              <a:t>filas</a:t>
            </a:r>
            <a:endParaRPr b="1" sz="1500">
              <a:latin typeface="Montserrat"/>
              <a:ea typeface="Montserrat"/>
              <a:cs typeface="Montserrat"/>
              <a:sym typeface="Montserrat"/>
            </a:endParaRPr>
          </a:p>
          <a:p>
            <a:pPr indent="0" lvl="0" marL="0" rtl="0" algn="l">
              <a:spcBef>
                <a:spcPts val="1200"/>
              </a:spcBef>
              <a:spcAft>
                <a:spcPts val="1200"/>
              </a:spcAft>
              <a:buNone/>
            </a:pPr>
            <a:r>
              <a:t/>
            </a:r>
            <a:endParaRPr sz="1500">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56"/>
          <p:cNvSpPr txBox="1"/>
          <p:nvPr>
            <p:ph idx="1" type="body"/>
          </p:nvPr>
        </p:nvSpPr>
        <p:spPr>
          <a:xfrm>
            <a:off x="431650" y="1006500"/>
            <a:ext cx="8445000" cy="35625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None/>
            </a:pPr>
            <a:r>
              <a:rPr lang="es" sz="1500">
                <a:latin typeface="Montserrat"/>
                <a:ea typeface="Montserrat"/>
                <a:cs typeface="Montserrat"/>
                <a:sym typeface="Montserrat"/>
              </a:rPr>
              <a:t>Como dijimos, las reseñas se estructuran según una escala de puntaje que va desde 1 (la peor calificación) a 5 (la mejor calificación).</a:t>
            </a:r>
            <a:endParaRPr sz="1500">
              <a:latin typeface="Montserrat"/>
              <a:ea typeface="Montserrat"/>
              <a:cs typeface="Montserrat"/>
              <a:sym typeface="Montserrat"/>
            </a:endParaRPr>
          </a:p>
          <a:p>
            <a:pPr indent="0" lvl="0" marL="0" rtl="0" algn="l">
              <a:spcBef>
                <a:spcPts val="1100"/>
              </a:spcBef>
              <a:spcAft>
                <a:spcPts val="0"/>
              </a:spcAft>
              <a:buNone/>
            </a:pPr>
            <a:r>
              <a:rPr lang="es" sz="1500">
                <a:latin typeface="Montserrat"/>
                <a:ea typeface="Montserrat"/>
                <a:cs typeface="Montserrat"/>
                <a:sym typeface="Montserrat"/>
              </a:rPr>
              <a:t>Dicha descripción plantea una inquietud alrededor del nivel de concentración/ desequilibrio de los datos.</a:t>
            </a:r>
            <a:endParaRPr sz="1500">
              <a:latin typeface="Montserrat"/>
              <a:ea typeface="Montserrat"/>
              <a:cs typeface="Montserrat"/>
              <a:sym typeface="Montserrat"/>
            </a:endParaRPr>
          </a:p>
          <a:p>
            <a:pPr indent="0" lvl="0" marL="0" rtl="0" algn="l">
              <a:spcBef>
                <a:spcPts val="1100"/>
              </a:spcBef>
              <a:spcAft>
                <a:spcPts val="500"/>
              </a:spcAft>
              <a:buNone/>
            </a:pPr>
            <a:r>
              <a:t/>
            </a:r>
            <a:endParaRPr sz="1500">
              <a:latin typeface="Montserrat"/>
              <a:ea typeface="Montserrat"/>
              <a:cs typeface="Montserrat"/>
              <a:sym typeface="Montserrat"/>
            </a:endParaRPr>
          </a:p>
        </p:txBody>
      </p:sp>
      <p:sp>
        <p:nvSpPr>
          <p:cNvPr id="1000" name="Google Shape;1000;p56"/>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Variable Objetivo</a:t>
            </a:r>
            <a:endParaRPr b="1" sz="2800">
              <a:solidFill>
                <a:srgbClr val="434343"/>
              </a:solidFill>
              <a:latin typeface="Montserrat"/>
              <a:ea typeface="Montserrat"/>
              <a:cs typeface="Montserrat"/>
              <a:sym typeface="Montserrat"/>
            </a:endParaRPr>
          </a:p>
        </p:txBody>
      </p:sp>
      <p:cxnSp>
        <p:nvCxnSpPr>
          <p:cNvPr id="1002" name="Google Shape;1002;p56"/>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003" name="Google Shape;1003;p56"/>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004" name="Google Shape;1004;p56"/>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005" name="Google Shape;1005;p56"/>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006" name="Google Shape;1006;p56"/>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007" name="Google Shape;1007;p56"/>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008" name="Google Shape;1008;p56"/>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009" name="Google Shape;1009;p56"/>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56"/>
          <p:cNvPicPr preferRelativeResize="0"/>
          <p:nvPr/>
        </p:nvPicPr>
        <p:blipFill>
          <a:blip r:embed="rId4">
            <a:alphaModFix/>
          </a:blip>
          <a:stretch>
            <a:fillRect/>
          </a:stretch>
        </p:blipFill>
        <p:spPr>
          <a:xfrm>
            <a:off x="468000" y="2335275"/>
            <a:ext cx="4262350" cy="2708376"/>
          </a:xfrm>
          <a:prstGeom prst="rect">
            <a:avLst/>
          </a:prstGeom>
          <a:noFill/>
          <a:ln>
            <a:noFill/>
          </a:ln>
        </p:spPr>
      </p:pic>
      <p:sp>
        <p:nvSpPr>
          <p:cNvPr id="1011" name="Google Shape;1011;p56"/>
          <p:cNvSpPr txBox="1"/>
          <p:nvPr>
            <p:ph idx="1" type="body"/>
          </p:nvPr>
        </p:nvSpPr>
        <p:spPr>
          <a:xfrm>
            <a:off x="4857750" y="2571750"/>
            <a:ext cx="3786300" cy="1920000"/>
          </a:xfrm>
          <a:prstGeom prst="rect">
            <a:avLst/>
          </a:prstGeom>
          <a:solidFill>
            <a:srgbClr val="D9D9D9"/>
          </a:solidFill>
          <a:ln cap="flat" cmpd="sng" w="9525">
            <a:solidFill>
              <a:srgbClr val="03A0B1"/>
            </a:solidFill>
            <a:prstDash val="lgDash"/>
            <a:round/>
            <a:headEnd len="sm" w="sm" type="none"/>
            <a:tailEnd len="sm" w="sm" type="none"/>
          </a:ln>
        </p:spPr>
        <p:txBody>
          <a:bodyPr anchorCtr="0" anchor="t" bIns="91425" lIns="91425" spcFirstLastPara="1" rIns="91425" wrap="square" tIns="91425">
            <a:normAutofit fontScale="32500"/>
          </a:bodyPr>
          <a:lstStyle/>
          <a:p>
            <a:pPr indent="0" lvl="0" marL="0" rtl="0" algn="l">
              <a:spcBef>
                <a:spcPts val="1100"/>
              </a:spcBef>
              <a:spcAft>
                <a:spcPts val="0"/>
              </a:spcAft>
              <a:buNone/>
            </a:pPr>
            <a:r>
              <a:rPr lang="es" sz="3750">
                <a:latin typeface="Montserrat"/>
                <a:ea typeface="Montserrat"/>
                <a:cs typeface="Montserrat"/>
                <a:sym typeface="Montserrat"/>
              </a:rPr>
              <a:t>El porcentaje de 1 en la base de datos es 21%</a:t>
            </a:r>
            <a:endParaRPr sz="3750">
              <a:latin typeface="Montserrat"/>
              <a:ea typeface="Montserrat"/>
              <a:cs typeface="Montserrat"/>
              <a:sym typeface="Montserrat"/>
            </a:endParaRPr>
          </a:p>
          <a:p>
            <a:pPr indent="0" lvl="0" marL="0" rtl="0" algn="l">
              <a:spcBef>
                <a:spcPts val="1100"/>
              </a:spcBef>
              <a:spcAft>
                <a:spcPts val="0"/>
              </a:spcAft>
              <a:buNone/>
            </a:pPr>
            <a:r>
              <a:rPr lang="es" sz="3750">
                <a:latin typeface="Montserrat"/>
                <a:ea typeface="Montserrat"/>
                <a:cs typeface="Montserrat"/>
                <a:sym typeface="Montserrat"/>
              </a:rPr>
              <a:t>El porcentaje de 2 en la base de datos es 5%</a:t>
            </a:r>
            <a:endParaRPr sz="3750">
              <a:latin typeface="Montserrat"/>
              <a:ea typeface="Montserrat"/>
              <a:cs typeface="Montserrat"/>
              <a:sym typeface="Montserrat"/>
            </a:endParaRPr>
          </a:p>
          <a:p>
            <a:pPr indent="0" lvl="0" marL="0" rtl="0" algn="l">
              <a:spcBef>
                <a:spcPts val="1100"/>
              </a:spcBef>
              <a:spcAft>
                <a:spcPts val="0"/>
              </a:spcAft>
              <a:buNone/>
            </a:pPr>
            <a:r>
              <a:rPr lang="es" sz="3750">
                <a:latin typeface="Montserrat"/>
                <a:ea typeface="Montserrat"/>
                <a:cs typeface="Montserrat"/>
                <a:sym typeface="Montserrat"/>
              </a:rPr>
              <a:t>El porcentaje de 3 en la base de datos es 9%</a:t>
            </a:r>
            <a:endParaRPr sz="3750">
              <a:latin typeface="Montserrat"/>
              <a:ea typeface="Montserrat"/>
              <a:cs typeface="Montserrat"/>
              <a:sym typeface="Montserrat"/>
            </a:endParaRPr>
          </a:p>
          <a:p>
            <a:pPr indent="0" lvl="0" marL="0" rtl="0" algn="l">
              <a:spcBef>
                <a:spcPts val="1100"/>
              </a:spcBef>
              <a:spcAft>
                <a:spcPts val="0"/>
              </a:spcAft>
              <a:buNone/>
            </a:pPr>
            <a:r>
              <a:rPr lang="es" sz="3750">
                <a:latin typeface="Montserrat"/>
                <a:ea typeface="Montserrat"/>
                <a:cs typeface="Montserrat"/>
                <a:sym typeface="Montserrat"/>
              </a:rPr>
              <a:t>El porcentaje de 4 en la base de datos es 15%</a:t>
            </a:r>
            <a:endParaRPr sz="3750">
              <a:latin typeface="Montserrat"/>
              <a:ea typeface="Montserrat"/>
              <a:cs typeface="Montserrat"/>
              <a:sym typeface="Montserrat"/>
            </a:endParaRPr>
          </a:p>
          <a:p>
            <a:pPr indent="0" lvl="0" marL="0" rtl="0" algn="l">
              <a:spcBef>
                <a:spcPts val="1000"/>
              </a:spcBef>
              <a:spcAft>
                <a:spcPts val="1000"/>
              </a:spcAft>
              <a:buClr>
                <a:schemeClr val="dk1"/>
              </a:buClr>
              <a:buSzPct val="29333"/>
              <a:buFont typeface="Arial"/>
              <a:buNone/>
            </a:pPr>
            <a:r>
              <a:rPr lang="es" sz="3750">
                <a:latin typeface="Montserrat"/>
                <a:ea typeface="Montserrat"/>
                <a:cs typeface="Montserrat"/>
                <a:sym typeface="Montserrat"/>
              </a:rPr>
              <a:t>El porcentaje de 5 en la base de datos es 50%</a:t>
            </a:r>
            <a:endParaRPr sz="1500">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7"/>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Clr>
                <a:schemeClr val="dk1"/>
              </a:buClr>
              <a:buFont typeface="Arial"/>
              <a:buNone/>
            </a:pPr>
            <a:r>
              <a:rPr b="1" lang="es" sz="2800">
                <a:solidFill>
                  <a:srgbClr val="434343"/>
                </a:solidFill>
                <a:latin typeface="Montserrat"/>
                <a:ea typeface="Montserrat"/>
                <a:cs typeface="Montserrat"/>
                <a:sym typeface="Montserrat"/>
              </a:rPr>
              <a:t>Variable Objetivo</a:t>
            </a:r>
            <a:endParaRPr b="1" sz="2800">
              <a:solidFill>
                <a:srgbClr val="434343"/>
              </a:solidFill>
              <a:latin typeface="Montserrat"/>
              <a:ea typeface="Montserrat"/>
              <a:cs typeface="Montserrat"/>
              <a:sym typeface="Montserrat"/>
            </a:endParaRPr>
          </a:p>
        </p:txBody>
      </p:sp>
      <p:cxnSp>
        <p:nvCxnSpPr>
          <p:cNvPr id="1018" name="Google Shape;1018;p57"/>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019" name="Google Shape;1019;p57"/>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020" name="Google Shape;1020;p57"/>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021" name="Google Shape;1021;p57"/>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022" name="Google Shape;1022;p57"/>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023" name="Google Shape;1023;p57"/>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024" name="Google Shape;1024;p57"/>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025" name="Google Shape;1025;p57"/>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txBox="1"/>
          <p:nvPr>
            <p:ph idx="1" type="body"/>
          </p:nvPr>
        </p:nvSpPr>
        <p:spPr>
          <a:xfrm>
            <a:off x="396000" y="1453350"/>
            <a:ext cx="4454400" cy="2350200"/>
          </a:xfrm>
          <a:prstGeom prst="rect">
            <a:avLst/>
          </a:prstGeom>
          <a:solidFill>
            <a:srgbClr val="EFEFEF"/>
          </a:solidFill>
          <a:ln cap="flat" cmpd="sng" w="9525">
            <a:solidFill>
              <a:srgbClr val="03A0B1"/>
            </a:solidFill>
            <a:prstDash val="lgDash"/>
            <a:round/>
            <a:headEnd len="sm" w="sm" type="none"/>
            <a:tailEnd len="sm" w="sm" type="none"/>
          </a:ln>
        </p:spPr>
        <p:txBody>
          <a:bodyPr anchorCtr="0" anchor="t" bIns="91425" lIns="91425" spcFirstLastPara="1" rIns="91425" wrap="square" tIns="91425">
            <a:normAutofit fontScale="25000" lnSpcReduction="10000"/>
          </a:bodyPr>
          <a:lstStyle/>
          <a:p>
            <a:pPr indent="0" lvl="0" marL="0" rtl="0" algn="l">
              <a:lnSpc>
                <a:spcPct val="115000"/>
              </a:lnSpc>
              <a:spcBef>
                <a:spcPts val="1100"/>
              </a:spcBef>
              <a:spcAft>
                <a:spcPts val="0"/>
              </a:spcAft>
              <a:buNone/>
            </a:pPr>
            <a:r>
              <a:rPr lang="es" sz="6000">
                <a:latin typeface="Montserrat"/>
                <a:ea typeface="Montserrat"/>
                <a:cs typeface="Montserrat"/>
                <a:sym typeface="Montserrat"/>
              </a:rPr>
              <a:t>Decidimos equilibrar los datos y plantear una nueva distribución:</a:t>
            </a:r>
            <a:endParaRPr sz="6000">
              <a:latin typeface="Montserrat"/>
              <a:ea typeface="Montserrat"/>
              <a:cs typeface="Montserrat"/>
              <a:sym typeface="Montserrat"/>
            </a:endParaRPr>
          </a:p>
          <a:p>
            <a:pPr indent="-323850" lvl="0" marL="457200" rtl="0" algn="l">
              <a:lnSpc>
                <a:spcPct val="115000"/>
              </a:lnSpc>
              <a:spcBef>
                <a:spcPts val="1100"/>
              </a:spcBef>
              <a:spcAft>
                <a:spcPts val="0"/>
              </a:spcAft>
              <a:buClr>
                <a:schemeClr val="dk2"/>
              </a:buClr>
              <a:buSzPct val="100000"/>
              <a:buAutoNum type="arabicPeriod"/>
            </a:pPr>
            <a:r>
              <a:rPr lang="es" sz="6000">
                <a:latin typeface="Montserrat"/>
                <a:ea typeface="Montserrat"/>
                <a:cs typeface="Montserrat"/>
                <a:sym typeface="Montserrat"/>
              </a:rPr>
              <a:t>Si la puntuación es </a:t>
            </a:r>
            <a:r>
              <a:rPr b="1" lang="es" sz="6000">
                <a:latin typeface="Montserrat"/>
                <a:ea typeface="Montserrat"/>
                <a:cs typeface="Montserrat"/>
                <a:sym typeface="Montserrat"/>
              </a:rPr>
              <a:t>menor o igual a 3:</a:t>
            </a:r>
            <a:r>
              <a:rPr lang="es" sz="6000">
                <a:latin typeface="Montserrat"/>
                <a:ea typeface="Montserrat"/>
                <a:cs typeface="Montserrat"/>
                <a:sym typeface="Montserrat"/>
              </a:rPr>
              <a:t> consideramos negativo y asignamos un 0.</a:t>
            </a:r>
            <a:endParaRPr sz="6000">
              <a:latin typeface="Montserrat"/>
              <a:ea typeface="Montserrat"/>
              <a:cs typeface="Montserrat"/>
              <a:sym typeface="Montserrat"/>
            </a:endParaRPr>
          </a:p>
          <a:p>
            <a:pPr indent="-323850" lvl="0" marL="457200" rtl="0" algn="l">
              <a:lnSpc>
                <a:spcPct val="115000"/>
              </a:lnSpc>
              <a:spcBef>
                <a:spcPts val="1100"/>
              </a:spcBef>
              <a:spcAft>
                <a:spcPts val="0"/>
              </a:spcAft>
              <a:buClr>
                <a:schemeClr val="dk2"/>
              </a:buClr>
              <a:buSzPct val="100000"/>
              <a:buAutoNum type="arabicPeriod"/>
            </a:pPr>
            <a:r>
              <a:rPr lang="es" sz="6000">
                <a:latin typeface="Montserrat"/>
                <a:ea typeface="Montserrat"/>
                <a:cs typeface="Montserrat"/>
                <a:sym typeface="Montserrat"/>
              </a:rPr>
              <a:t>Si la puntuación es </a:t>
            </a:r>
            <a:r>
              <a:rPr b="1" lang="es" sz="6000">
                <a:latin typeface="Montserrat"/>
                <a:ea typeface="Montserrat"/>
                <a:cs typeface="Montserrat"/>
                <a:sym typeface="Montserrat"/>
              </a:rPr>
              <a:t>mayor a 3:</a:t>
            </a:r>
            <a:r>
              <a:rPr lang="es" sz="6000">
                <a:latin typeface="Montserrat"/>
                <a:ea typeface="Montserrat"/>
                <a:cs typeface="Montserrat"/>
                <a:sym typeface="Montserrat"/>
              </a:rPr>
              <a:t> consideramos positivo y asignamos un 1</a:t>
            </a:r>
            <a:endParaRPr sz="1500">
              <a:latin typeface="Montserrat"/>
              <a:ea typeface="Montserrat"/>
              <a:cs typeface="Montserrat"/>
              <a:sym typeface="Montserrat"/>
            </a:endParaRPr>
          </a:p>
          <a:p>
            <a:pPr indent="0" lvl="0" marL="0" rtl="0" algn="l">
              <a:spcBef>
                <a:spcPts val="1100"/>
              </a:spcBef>
              <a:spcAft>
                <a:spcPts val="500"/>
              </a:spcAft>
              <a:buNone/>
            </a:pPr>
            <a:r>
              <a:t/>
            </a:r>
            <a:endParaRPr sz="1500">
              <a:latin typeface="Montserrat"/>
              <a:ea typeface="Montserrat"/>
              <a:cs typeface="Montserrat"/>
              <a:sym typeface="Montserrat"/>
            </a:endParaRPr>
          </a:p>
        </p:txBody>
      </p:sp>
      <p:pic>
        <p:nvPicPr>
          <p:cNvPr id="1027" name="Google Shape;1027;p57"/>
          <p:cNvPicPr preferRelativeResize="0"/>
          <p:nvPr/>
        </p:nvPicPr>
        <p:blipFill>
          <a:blip r:embed="rId4">
            <a:alphaModFix/>
          </a:blip>
          <a:stretch>
            <a:fillRect/>
          </a:stretch>
        </p:blipFill>
        <p:spPr>
          <a:xfrm>
            <a:off x="5111800" y="1399500"/>
            <a:ext cx="3715273" cy="2691379"/>
          </a:xfrm>
          <a:prstGeom prst="rect">
            <a:avLst/>
          </a:prstGeom>
          <a:noFill/>
          <a:ln>
            <a:noFill/>
          </a:ln>
        </p:spPr>
      </p:pic>
      <p:sp>
        <p:nvSpPr>
          <p:cNvPr id="1028" name="Google Shape;1028;p57"/>
          <p:cNvSpPr/>
          <p:nvPr/>
        </p:nvSpPr>
        <p:spPr>
          <a:xfrm>
            <a:off x="7422926" y="1648263"/>
            <a:ext cx="1131263" cy="245026"/>
          </a:xfrm>
          <a:prstGeom prst="rect">
            <a:avLst/>
          </a:prstGeom>
        </p:spPr>
        <p:txBody>
          <a:bodyPr>
            <a:prstTxWarp prst="textPlain"/>
          </a:bodyPr>
          <a:lstStyle/>
          <a:p>
            <a:pPr lvl="0" algn="ctr"/>
            <a:r>
              <a:rPr b="0" i="0">
                <a:ln>
                  <a:noFill/>
                </a:ln>
                <a:solidFill>
                  <a:schemeClr val="dk1"/>
                </a:solidFill>
                <a:latin typeface="Arial"/>
              </a:rPr>
              <a:t>28.058</a:t>
            </a:r>
          </a:p>
        </p:txBody>
      </p:sp>
      <p:sp>
        <p:nvSpPr>
          <p:cNvPr id="1029" name="Google Shape;1029;p57"/>
          <p:cNvSpPr/>
          <p:nvPr/>
        </p:nvSpPr>
        <p:spPr>
          <a:xfrm>
            <a:off x="5777051" y="2763275"/>
            <a:ext cx="1099428" cy="245026"/>
          </a:xfrm>
          <a:prstGeom prst="rect">
            <a:avLst/>
          </a:prstGeom>
        </p:spPr>
        <p:txBody>
          <a:bodyPr>
            <a:prstTxWarp prst="textPlain"/>
          </a:bodyPr>
          <a:lstStyle/>
          <a:p>
            <a:pPr lvl="0" algn="ctr"/>
            <a:r>
              <a:rPr b="0" i="0">
                <a:ln>
                  <a:noFill/>
                </a:ln>
                <a:solidFill>
                  <a:schemeClr val="dk1"/>
                </a:solidFill>
                <a:latin typeface="Arial"/>
              </a:rPr>
              <a:t>15.094</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58"/>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8"/>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Clr>
                <a:schemeClr val="dk1"/>
              </a:buClr>
              <a:buFont typeface="Arial"/>
              <a:buNone/>
            </a:pPr>
            <a:r>
              <a:rPr b="1" lang="es" sz="2800">
                <a:solidFill>
                  <a:srgbClr val="434343"/>
                </a:solidFill>
                <a:latin typeface="Montserrat"/>
                <a:ea typeface="Montserrat"/>
                <a:cs typeface="Montserrat"/>
                <a:sym typeface="Montserrat"/>
              </a:rPr>
              <a:t>Generación de Corpus</a:t>
            </a:r>
            <a:endParaRPr b="1" sz="2800">
              <a:solidFill>
                <a:srgbClr val="434343"/>
              </a:solidFill>
              <a:latin typeface="Montserrat"/>
              <a:ea typeface="Montserrat"/>
              <a:cs typeface="Montserrat"/>
              <a:sym typeface="Montserrat"/>
            </a:endParaRPr>
          </a:p>
        </p:txBody>
      </p:sp>
      <p:cxnSp>
        <p:nvCxnSpPr>
          <p:cNvPr id="1036" name="Google Shape;1036;p58"/>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037" name="Google Shape;1037;p58"/>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038" name="Google Shape;1038;p58"/>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039" name="Google Shape;1039;p58"/>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040" name="Google Shape;1040;p58"/>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041" name="Google Shape;1041;p58"/>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042" name="Google Shape;1042;p58"/>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043" name="Google Shape;1043;p58"/>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8"/>
          <p:cNvSpPr txBox="1"/>
          <p:nvPr>
            <p:ph idx="1" type="body"/>
          </p:nvPr>
        </p:nvSpPr>
        <p:spPr>
          <a:xfrm>
            <a:off x="431650" y="1006500"/>
            <a:ext cx="8445000" cy="4008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s" sz="1500">
                <a:latin typeface="Montserrat"/>
                <a:ea typeface="Montserrat"/>
                <a:cs typeface="Montserrat"/>
                <a:sym typeface="Montserrat"/>
              </a:rPr>
              <a:t>Como todo proceso de </a:t>
            </a:r>
            <a:r>
              <a:rPr lang="es" sz="1500">
                <a:latin typeface="Montserrat"/>
                <a:ea typeface="Montserrat"/>
                <a:cs typeface="Montserrat"/>
                <a:sym typeface="Montserrat"/>
              </a:rPr>
              <a:t>sentiment</a:t>
            </a:r>
            <a:r>
              <a:rPr lang="es" sz="1500">
                <a:latin typeface="Montserrat"/>
                <a:ea typeface="Montserrat"/>
                <a:cs typeface="Montserrat"/>
                <a:sym typeface="Montserrat"/>
              </a:rPr>
              <a:t> analysis necesitamos realizar un </a:t>
            </a:r>
            <a:r>
              <a:rPr lang="es" sz="1500">
                <a:latin typeface="Montserrat"/>
                <a:ea typeface="Montserrat"/>
                <a:cs typeface="Montserrat"/>
                <a:sym typeface="Montserrat"/>
              </a:rPr>
              <a:t>preprocesamiento</a:t>
            </a:r>
            <a:r>
              <a:rPr lang="es" sz="1500">
                <a:latin typeface="Montserrat"/>
                <a:ea typeface="Montserrat"/>
                <a:cs typeface="Montserrat"/>
                <a:sym typeface="Montserrat"/>
              </a:rPr>
              <a:t>  para la generación de esto que llamamos CORPUS (refiere a un conjunto de textos).</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s" sz="1500">
                <a:latin typeface="Montserrat"/>
                <a:ea typeface="Montserrat"/>
                <a:cs typeface="Montserrat"/>
                <a:sym typeface="Montserrat"/>
              </a:rPr>
              <a:t>En dicho pre procesamiento, los tres pilares fundamentales son:</a:t>
            </a:r>
            <a:endParaRPr sz="1500">
              <a:latin typeface="Montserrat"/>
              <a:ea typeface="Montserrat"/>
              <a:cs typeface="Montserrat"/>
              <a:sym typeface="Montserrat"/>
            </a:endParaRPr>
          </a:p>
          <a:p>
            <a:pPr indent="0" lvl="0" marL="0" rtl="0" algn="l">
              <a:lnSpc>
                <a:spcPct val="200000"/>
              </a:lnSpc>
              <a:spcBef>
                <a:spcPts val="1200"/>
              </a:spcBef>
              <a:spcAft>
                <a:spcPts val="0"/>
              </a:spcAft>
              <a:buNone/>
            </a:pPr>
            <a:r>
              <a:t/>
            </a:r>
            <a:endParaRPr sz="1500">
              <a:latin typeface="Montserrat"/>
              <a:ea typeface="Montserrat"/>
              <a:cs typeface="Montserrat"/>
              <a:sym typeface="Montserrat"/>
            </a:endParaRPr>
          </a:p>
          <a:p>
            <a:pPr indent="0" lvl="0" marL="0" rtl="0" algn="l">
              <a:lnSpc>
                <a:spcPct val="200000"/>
              </a:lnSpc>
              <a:spcBef>
                <a:spcPts val="1100"/>
              </a:spcBef>
              <a:spcAft>
                <a:spcPts val="1100"/>
              </a:spcAft>
              <a:buNone/>
            </a:pPr>
            <a:r>
              <a:t/>
            </a:r>
            <a:endParaRPr sz="1500">
              <a:solidFill>
                <a:schemeClr val="dk1"/>
              </a:solidFill>
              <a:latin typeface="Montserrat"/>
              <a:ea typeface="Montserrat"/>
              <a:cs typeface="Montserrat"/>
              <a:sym typeface="Montserrat"/>
            </a:endParaRPr>
          </a:p>
        </p:txBody>
      </p:sp>
      <p:sp>
        <p:nvSpPr>
          <p:cNvPr id="1045" name="Google Shape;1045;p58"/>
          <p:cNvSpPr/>
          <p:nvPr/>
        </p:nvSpPr>
        <p:spPr>
          <a:xfrm>
            <a:off x="3433500" y="2848913"/>
            <a:ext cx="2429100" cy="15999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Construcción del vocabulario</a:t>
            </a:r>
            <a:endParaRPr b="1">
              <a:solidFill>
                <a:schemeClr val="lt1"/>
              </a:solidFill>
              <a:latin typeface="Montserrat"/>
              <a:ea typeface="Montserrat"/>
              <a:cs typeface="Montserrat"/>
              <a:sym typeface="Montserrat"/>
            </a:endParaRPr>
          </a:p>
        </p:txBody>
      </p:sp>
      <p:sp>
        <p:nvSpPr>
          <p:cNvPr id="1046" name="Google Shape;1046;p58"/>
          <p:cNvSpPr/>
          <p:nvPr/>
        </p:nvSpPr>
        <p:spPr>
          <a:xfrm>
            <a:off x="433300" y="2849676"/>
            <a:ext cx="2429100" cy="1598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Tokenización</a:t>
            </a:r>
            <a:endParaRPr b="1">
              <a:solidFill>
                <a:schemeClr val="lt1"/>
              </a:solidFill>
              <a:latin typeface="Montserrat"/>
              <a:ea typeface="Montserrat"/>
              <a:cs typeface="Montserrat"/>
              <a:sym typeface="Montserrat"/>
            </a:endParaRPr>
          </a:p>
        </p:txBody>
      </p:sp>
      <p:sp>
        <p:nvSpPr>
          <p:cNvPr id="1047" name="Google Shape;1047;p58"/>
          <p:cNvSpPr/>
          <p:nvPr/>
        </p:nvSpPr>
        <p:spPr>
          <a:xfrm>
            <a:off x="6433700" y="2849676"/>
            <a:ext cx="2429100" cy="1598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Encoding</a:t>
            </a:r>
            <a:endParaRPr b="1">
              <a:solidFill>
                <a:schemeClr val="lt1"/>
              </a:solidFill>
              <a:latin typeface="Montserrat"/>
              <a:ea typeface="Montserrat"/>
              <a:cs typeface="Montserrat"/>
              <a:sym typeface="Montserrat"/>
            </a:endParaRPr>
          </a:p>
        </p:txBody>
      </p:sp>
      <p:sp>
        <p:nvSpPr>
          <p:cNvPr id="1048" name="Google Shape;1048;p58"/>
          <p:cNvSpPr txBox="1"/>
          <p:nvPr/>
        </p:nvSpPr>
        <p:spPr>
          <a:xfrm>
            <a:off x="1073650" y="2347100"/>
            <a:ext cx="1148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s" sz="1500">
                <a:solidFill>
                  <a:schemeClr val="dk2"/>
                </a:solidFill>
                <a:latin typeface="Montserrat"/>
                <a:ea typeface="Montserrat"/>
                <a:cs typeface="Montserrat"/>
                <a:sym typeface="Montserrat"/>
              </a:rPr>
              <a:t>1</a:t>
            </a:r>
            <a:endParaRPr b="1" sz="1600"/>
          </a:p>
        </p:txBody>
      </p:sp>
      <p:sp>
        <p:nvSpPr>
          <p:cNvPr id="1049" name="Google Shape;1049;p58"/>
          <p:cNvSpPr txBox="1"/>
          <p:nvPr/>
        </p:nvSpPr>
        <p:spPr>
          <a:xfrm>
            <a:off x="4073850" y="2347100"/>
            <a:ext cx="1148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s" sz="1500">
                <a:solidFill>
                  <a:schemeClr val="dk2"/>
                </a:solidFill>
                <a:latin typeface="Montserrat"/>
                <a:ea typeface="Montserrat"/>
                <a:cs typeface="Montserrat"/>
                <a:sym typeface="Montserrat"/>
              </a:rPr>
              <a:t>2</a:t>
            </a:r>
            <a:endParaRPr b="1" sz="1600"/>
          </a:p>
        </p:txBody>
      </p:sp>
      <p:sp>
        <p:nvSpPr>
          <p:cNvPr id="1050" name="Google Shape;1050;p58"/>
          <p:cNvSpPr txBox="1"/>
          <p:nvPr/>
        </p:nvSpPr>
        <p:spPr>
          <a:xfrm>
            <a:off x="7074050" y="2347100"/>
            <a:ext cx="1148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s" sz="1500">
                <a:solidFill>
                  <a:schemeClr val="dk2"/>
                </a:solidFill>
                <a:latin typeface="Montserrat"/>
                <a:ea typeface="Montserrat"/>
                <a:cs typeface="Montserrat"/>
                <a:sym typeface="Montserrat"/>
              </a:rPr>
              <a:t>3</a:t>
            </a:r>
            <a:endParaRPr b="1" sz="1600"/>
          </a:p>
        </p:txBody>
      </p:sp>
      <p:sp>
        <p:nvSpPr>
          <p:cNvPr id="1051" name="Google Shape;1051;p58"/>
          <p:cNvSpPr/>
          <p:nvPr/>
        </p:nvSpPr>
        <p:spPr>
          <a:xfrm>
            <a:off x="1407250" y="2314250"/>
            <a:ext cx="481200" cy="4812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8"/>
          <p:cNvSpPr/>
          <p:nvPr/>
        </p:nvSpPr>
        <p:spPr>
          <a:xfrm>
            <a:off x="4407450" y="2314250"/>
            <a:ext cx="481200" cy="481200"/>
          </a:xfrm>
          <a:prstGeom prst="arc">
            <a:avLst>
              <a:gd fmla="val 2028065" name="adj1"/>
              <a:gd fmla="val 2006854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8"/>
          <p:cNvSpPr/>
          <p:nvPr/>
        </p:nvSpPr>
        <p:spPr>
          <a:xfrm>
            <a:off x="7407650" y="2314250"/>
            <a:ext cx="481200" cy="4812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9"/>
          <p:cNvSpPr txBox="1"/>
          <p:nvPr>
            <p:ph idx="1" type="body"/>
          </p:nvPr>
        </p:nvSpPr>
        <p:spPr>
          <a:xfrm>
            <a:off x="431650" y="1006500"/>
            <a:ext cx="8445000" cy="40089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1200"/>
              </a:spcAft>
              <a:buNone/>
            </a:pPr>
            <a:r>
              <a:rPr lang="es" sz="1500">
                <a:latin typeface="Montserrat"/>
                <a:ea typeface="Montserrat"/>
                <a:cs typeface="Montserrat"/>
                <a:sym typeface="Montserrat"/>
              </a:rPr>
              <a:t>Sin realizar mayores procesos de reducción de dimensionalidad más allá de la sistematización y la extracción de stopwords, aplicamos distintos modelos de clasificación:</a:t>
            </a:r>
            <a:endParaRPr sz="1500">
              <a:solidFill>
                <a:schemeClr val="dk1"/>
              </a:solidFill>
              <a:latin typeface="Montserrat"/>
              <a:ea typeface="Montserrat"/>
              <a:cs typeface="Montserrat"/>
              <a:sym typeface="Montserrat"/>
            </a:endParaRPr>
          </a:p>
        </p:txBody>
      </p:sp>
      <p:sp>
        <p:nvSpPr>
          <p:cNvPr id="1059" name="Google Shape;1059;p59"/>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9"/>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a:t>
            </a:r>
            <a:endParaRPr b="1" sz="2800">
              <a:solidFill>
                <a:srgbClr val="434343"/>
              </a:solidFill>
              <a:latin typeface="Montserrat"/>
              <a:ea typeface="Montserrat"/>
              <a:cs typeface="Montserrat"/>
              <a:sym typeface="Montserrat"/>
            </a:endParaRPr>
          </a:p>
        </p:txBody>
      </p:sp>
      <p:cxnSp>
        <p:nvCxnSpPr>
          <p:cNvPr id="1061" name="Google Shape;1061;p59"/>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062" name="Google Shape;1062;p59"/>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063" name="Google Shape;1063;p59"/>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064" name="Google Shape;1064;p59"/>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065" name="Google Shape;1065;p59"/>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066" name="Google Shape;1066;p59"/>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067" name="Google Shape;1067;p59"/>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068" name="Google Shape;1068;p59"/>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9"/>
          <p:cNvSpPr/>
          <p:nvPr/>
        </p:nvSpPr>
        <p:spPr>
          <a:xfrm>
            <a:off x="3326688" y="2086900"/>
            <a:ext cx="2692500" cy="25311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s">
                <a:latin typeface="Montserrat"/>
                <a:ea typeface="Montserrat"/>
                <a:cs typeface="Montserrat"/>
                <a:sym typeface="Montserrat"/>
              </a:rPr>
              <a:t>Multinomial</a:t>
            </a:r>
            <a:endParaRPr b="1">
              <a:latin typeface="Montserrat"/>
              <a:ea typeface="Montserrat"/>
              <a:cs typeface="Montserrat"/>
              <a:sym typeface="Montserrat"/>
            </a:endParaRPr>
          </a:p>
          <a:p>
            <a:pPr indent="0" lvl="0" marL="0" rtl="0" algn="ctr">
              <a:spcBef>
                <a:spcPts val="0"/>
              </a:spcBef>
              <a:spcAft>
                <a:spcPts val="0"/>
              </a:spcAft>
              <a:buNone/>
            </a:pPr>
            <a:r>
              <a:rPr b="1" lang="es">
                <a:latin typeface="Montserrat"/>
                <a:ea typeface="Montserrat"/>
                <a:cs typeface="Montserrat"/>
                <a:sym typeface="Montserrat"/>
              </a:rPr>
              <a:t>NB</a:t>
            </a:r>
            <a:endParaRPr b="1">
              <a:latin typeface="Montserrat"/>
              <a:ea typeface="Montserrat"/>
              <a:cs typeface="Montserrat"/>
              <a:sym typeface="Montserrat"/>
            </a:endParaRPr>
          </a:p>
        </p:txBody>
      </p:sp>
      <p:sp>
        <p:nvSpPr>
          <p:cNvPr id="1070" name="Google Shape;1070;p59"/>
          <p:cNvSpPr/>
          <p:nvPr/>
        </p:nvSpPr>
        <p:spPr>
          <a:xfrm>
            <a:off x="468000" y="2086900"/>
            <a:ext cx="2692500" cy="2531100"/>
          </a:xfrm>
          <a:prstGeom prst="rect">
            <a:avLst/>
          </a:prstGeom>
          <a:solidFill>
            <a:srgbClr val="03A0B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Regresión Logística</a:t>
            </a:r>
            <a:endParaRPr b="1">
              <a:solidFill>
                <a:schemeClr val="lt1"/>
              </a:solidFill>
              <a:latin typeface="Montserrat"/>
              <a:ea typeface="Montserrat"/>
              <a:cs typeface="Montserrat"/>
              <a:sym typeface="Montserrat"/>
            </a:endParaRPr>
          </a:p>
        </p:txBody>
      </p:sp>
      <p:sp>
        <p:nvSpPr>
          <p:cNvPr id="1071" name="Google Shape;1071;p59"/>
          <p:cNvSpPr/>
          <p:nvPr/>
        </p:nvSpPr>
        <p:spPr>
          <a:xfrm>
            <a:off x="6185377" y="2086900"/>
            <a:ext cx="2692500" cy="2531100"/>
          </a:xfrm>
          <a:prstGeom prst="rect">
            <a:avLst/>
          </a:prstGeom>
          <a:solidFill>
            <a:srgbClr val="03A0B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Random Forest</a:t>
            </a:r>
            <a:endParaRPr b="1">
              <a:solidFill>
                <a:schemeClr val="lt1"/>
              </a:solidFill>
              <a:latin typeface="Montserrat"/>
              <a:ea typeface="Montserrat"/>
              <a:cs typeface="Montserrat"/>
              <a:sym typeface="Montserrat"/>
            </a:endParaRPr>
          </a:p>
        </p:txBody>
      </p:sp>
      <p:pic>
        <p:nvPicPr>
          <p:cNvPr id="1072" name="Google Shape;1072;p59"/>
          <p:cNvPicPr preferRelativeResize="0"/>
          <p:nvPr/>
        </p:nvPicPr>
        <p:blipFill>
          <a:blip r:embed="rId4">
            <a:alphaModFix/>
          </a:blip>
          <a:stretch>
            <a:fillRect/>
          </a:stretch>
        </p:blipFill>
        <p:spPr>
          <a:xfrm>
            <a:off x="1151800" y="2994799"/>
            <a:ext cx="1324900" cy="1324902"/>
          </a:xfrm>
          <a:prstGeom prst="rect">
            <a:avLst/>
          </a:prstGeom>
          <a:noFill/>
          <a:ln>
            <a:noFill/>
          </a:ln>
        </p:spPr>
      </p:pic>
      <p:pic>
        <p:nvPicPr>
          <p:cNvPr id="1073" name="Google Shape;1073;p59"/>
          <p:cNvPicPr preferRelativeResize="0"/>
          <p:nvPr/>
        </p:nvPicPr>
        <p:blipFill>
          <a:blip r:embed="rId5">
            <a:alphaModFix/>
          </a:blip>
          <a:stretch>
            <a:fillRect/>
          </a:stretch>
        </p:blipFill>
        <p:spPr>
          <a:xfrm>
            <a:off x="4010488" y="2994799"/>
            <a:ext cx="1324901" cy="1324903"/>
          </a:xfrm>
          <a:prstGeom prst="rect">
            <a:avLst/>
          </a:prstGeom>
          <a:noFill/>
          <a:ln>
            <a:noFill/>
          </a:ln>
        </p:spPr>
      </p:pic>
      <p:pic>
        <p:nvPicPr>
          <p:cNvPr id="1074" name="Google Shape;1074;p59"/>
          <p:cNvPicPr preferRelativeResize="0"/>
          <p:nvPr/>
        </p:nvPicPr>
        <p:blipFill>
          <a:blip r:embed="rId6">
            <a:alphaModFix/>
          </a:blip>
          <a:stretch>
            <a:fillRect/>
          </a:stretch>
        </p:blipFill>
        <p:spPr>
          <a:xfrm>
            <a:off x="6869176" y="2994799"/>
            <a:ext cx="1324901" cy="132490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grpSp>
        <p:nvGrpSpPr>
          <p:cNvPr id="1079" name="Google Shape;1079;p60"/>
          <p:cNvGrpSpPr/>
          <p:nvPr/>
        </p:nvGrpSpPr>
        <p:grpSpPr>
          <a:xfrm>
            <a:off x="5796238" y="1652863"/>
            <a:ext cx="1014600" cy="362100"/>
            <a:chOff x="5796238" y="1099525"/>
            <a:chExt cx="1014600" cy="362100"/>
          </a:xfrm>
        </p:grpSpPr>
        <p:grpSp>
          <p:nvGrpSpPr>
            <p:cNvPr id="1080" name="Google Shape;1080;p60"/>
            <p:cNvGrpSpPr/>
            <p:nvPr/>
          </p:nvGrpSpPr>
          <p:grpSpPr>
            <a:xfrm>
              <a:off x="5796300" y="1099525"/>
              <a:ext cx="1007400" cy="248400"/>
              <a:chOff x="5796238" y="1251925"/>
              <a:chExt cx="1007400" cy="248400"/>
            </a:xfrm>
          </p:grpSpPr>
          <p:cxnSp>
            <p:nvCxnSpPr>
              <p:cNvPr id="1081" name="Google Shape;1081;p60"/>
              <p:cNvCxnSpPr/>
              <p:nvPr/>
            </p:nvCxnSpPr>
            <p:spPr>
              <a:xfrm flipH="1" rot="10800000">
                <a:off x="5796238" y="1251925"/>
                <a:ext cx="1007400" cy="177600"/>
              </a:xfrm>
              <a:prstGeom prst="straightConnector1">
                <a:avLst/>
              </a:prstGeom>
              <a:noFill/>
              <a:ln cap="flat" cmpd="sng" w="9525">
                <a:solidFill>
                  <a:srgbClr val="D9D9D9"/>
                </a:solidFill>
                <a:prstDash val="dash"/>
                <a:round/>
                <a:headEnd len="med" w="med" type="none"/>
                <a:tailEnd len="med" w="med" type="none"/>
              </a:ln>
            </p:spPr>
          </p:cxnSp>
          <p:cxnSp>
            <p:nvCxnSpPr>
              <p:cNvPr id="1082" name="Google Shape;1082;p60"/>
              <p:cNvCxnSpPr/>
              <p:nvPr/>
            </p:nvCxnSpPr>
            <p:spPr>
              <a:xfrm flipH="1" rot="10800000">
                <a:off x="5796238" y="1379725"/>
                <a:ext cx="1000200" cy="49800"/>
              </a:xfrm>
              <a:prstGeom prst="straightConnector1">
                <a:avLst/>
              </a:prstGeom>
              <a:noFill/>
              <a:ln cap="flat" cmpd="sng" w="9525">
                <a:solidFill>
                  <a:srgbClr val="D9D9D9"/>
                </a:solidFill>
                <a:prstDash val="dash"/>
                <a:round/>
                <a:headEnd len="med" w="med" type="none"/>
                <a:tailEnd len="med" w="med" type="none"/>
              </a:ln>
            </p:spPr>
          </p:cxnSp>
          <p:cxnSp>
            <p:nvCxnSpPr>
              <p:cNvPr id="1083" name="Google Shape;1083;p60"/>
              <p:cNvCxnSpPr/>
              <p:nvPr/>
            </p:nvCxnSpPr>
            <p:spPr>
              <a:xfrm>
                <a:off x="5796238" y="1429525"/>
                <a:ext cx="1000200" cy="70800"/>
              </a:xfrm>
              <a:prstGeom prst="straightConnector1">
                <a:avLst/>
              </a:prstGeom>
              <a:noFill/>
              <a:ln cap="flat" cmpd="sng" w="9525">
                <a:solidFill>
                  <a:srgbClr val="D9D9D9"/>
                </a:solidFill>
                <a:prstDash val="dash"/>
                <a:round/>
                <a:headEnd len="med" w="med" type="none"/>
                <a:tailEnd len="med" w="med" type="none"/>
              </a:ln>
            </p:spPr>
          </p:cxnSp>
        </p:grpSp>
        <p:cxnSp>
          <p:nvCxnSpPr>
            <p:cNvPr id="1084" name="Google Shape;1084;p60"/>
            <p:cNvCxnSpPr/>
            <p:nvPr/>
          </p:nvCxnSpPr>
          <p:spPr>
            <a:xfrm>
              <a:off x="5796238" y="1277125"/>
              <a:ext cx="1014600" cy="184500"/>
            </a:xfrm>
            <a:prstGeom prst="straightConnector1">
              <a:avLst/>
            </a:prstGeom>
            <a:noFill/>
            <a:ln cap="flat" cmpd="sng" w="9525">
              <a:solidFill>
                <a:srgbClr val="D9D9D9"/>
              </a:solidFill>
              <a:prstDash val="dash"/>
              <a:round/>
              <a:headEnd len="med" w="med" type="none"/>
              <a:tailEnd len="med" w="med" type="none"/>
            </a:ln>
          </p:spPr>
        </p:cxnSp>
      </p:grpSp>
      <p:grpSp>
        <p:nvGrpSpPr>
          <p:cNvPr id="1085" name="Google Shape;1085;p60"/>
          <p:cNvGrpSpPr/>
          <p:nvPr/>
        </p:nvGrpSpPr>
        <p:grpSpPr>
          <a:xfrm>
            <a:off x="5796238" y="2213550"/>
            <a:ext cx="1014600" cy="362100"/>
            <a:chOff x="5796238" y="1099525"/>
            <a:chExt cx="1014600" cy="362100"/>
          </a:xfrm>
        </p:grpSpPr>
        <p:grpSp>
          <p:nvGrpSpPr>
            <p:cNvPr id="1086" name="Google Shape;1086;p60"/>
            <p:cNvGrpSpPr/>
            <p:nvPr/>
          </p:nvGrpSpPr>
          <p:grpSpPr>
            <a:xfrm>
              <a:off x="5796300" y="1099525"/>
              <a:ext cx="1007400" cy="248400"/>
              <a:chOff x="5796238" y="1251925"/>
              <a:chExt cx="1007400" cy="248400"/>
            </a:xfrm>
          </p:grpSpPr>
          <p:cxnSp>
            <p:nvCxnSpPr>
              <p:cNvPr id="1087" name="Google Shape;1087;p60"/>
              <p:cNvCxnSpPr/>
              <p:nvPr/>
            </p:nvCxnSpPr>
            <p:spPr>
              <a:xfrm flipH="1" rot="10800000">
                <a:off x="5796238" y="1251925"/>
                <a:ext cx="1007400" cy="177600"/>
              </a:xfrm>
              <a:prstGeom prst="straightConnector1">
                <a:avLst/>
              </a:prstGeom>
              <a:noFill/>
              <a:ln cap="flat" cmpd="sng" w="9525">
                <a:solidFill>
                  <a:srgbClr val="D9D9D9"/>
                </a:solidFill>
                <a:prstDash val="dash"/>
                <a:round/>
                <a:headEnd len="med" w="med" type="none"/>
                <a:tailEnd len="med" w="med" type="none"/>
              </a:ln>
            </p:spPr>
          </p:cxnSp>
          <p:cxnSp>
            <p:nvCxnSpPr>
              <p:cNvPr id="1088" name="Google Shape;1088;p60"/>
              <p:cNvCxnSpPr/>
              <p:nvPr/>
            </p:nvCxnSpPr>
            <p:spPr>
              <a:xfrm flipH="1" rot="10800000">
                <a:off x="5796238" y="1379725"/>
                <a:ext cx="1000200" cy="49800"/>
              </a:xfrm>
              <a:prstGeom prst="straightConnector1">
                <a:avLst/>
              </a:prstGeom>
              <a:noFill/>
              <a:ln cap="flat" cmpd="sng" w="9525">
                <a:solidFill>
                  <a:srgbClr val="D9D9D9"/>
                </a:solidFill>
                <a:prstDash val="dash"/>
                <a:round/>
                <a:headEnd len="med" w="med" type="none"/>
                <a:tailEnd len="med" w="med" type="none"/>
              </a:ln>
            </p:spPr>
          </p:cxnSp>
          <p:cxnSp>
            <p:nvCxnSpPr>
              <p:cNvPr id="1089" name="Google Shape;1089;p60"/>
              <p:cNvCxnSpPr/>
              <p:nvPr/>
            </p:nvCxnSpPr>
            <p:spPr>
              <a:xfrm>
                <a:off x="5796238" y="1429525"/>
                <a:ext cx="1000200" cy="70800"/>
              </a:xfrm>
              <a:prstGeom prst="straightConnector1">
                <a:avLst/>
              </a:prstGeom>
              <a:noFill/>
              <a:ln cap="flat" cmpd="sng" w="9525">
                <a:solidFill>
                  <a:srgbClr val="D9D9D9"/>
                </a:solidFill>
                <a:prstDash val="dash"/>
                <a:round/>
                <a:headEnd len="med" w="med" type="none"/>
                <a:tailEnd len="med" w="med" type="none"/>
              </a:ln>
            </p:spPr>
          </p:cxnSp>
        </p:grpSp>
        <p:cxnSp>
          <p:nvCxnSpPr>
            <p:cNvPr id="1090" name="Google Shape;1090;p60"/>
            <p:cNvCxnSpPr/>
            <p:nvPr/>
          </p:nvCxnSpPr>
          <p:spPr>
            <a:xfrm>
              <a:off x="5796238" y="1277125"/>
              <a:ext cx="1014600" cy="184500"/>
            </a:xfrm>
            <a:prstGeom prst="straightConnector1">
              <a:avLst/>
            </a:prstGeom>
            <a:noFill/>
            <a:ln cap="flat" cmpd="sng" w="9525">
              <a:solidFill>
                <a:srgbClr val="D9D9D9"/>
              </a:solidFill>
              <a:prstDash val="dash"/>
              <a:round/>
              <a:headEnd len="med" w="med" type="none"/>
              <a:tailEnd len="med" w="med" type="none"/>
            </a:ln>
          </p:spPr>
        </p:cxnSp>
      </p:grpSp>
      <p:grpSp>
        <p:nvGrpSpPr>
          <p:cNvPr id="1091" name="Google Shape;1091;p60"/>
          <p:cNvGrpSpPr/>
          <p:nvPr/>
        </p:nvGrpSpPr>
        <p:grpSpPr>
          <a:xfrm>
            <a:off x="5796238" y="3075500"/>
            <a:ext cx="1014600" cy="362100"/>
            <a:chOff x="5796238" y="1099525"/>
            <a:chExt cx="1014600" cy="362100"/>
          </a:xfrm>
        </p:grpSpPr>
        <p:grpSp>
          <p:nvGrpSpPr>
            <p:cNvPr id="1092" name="Google Shape;1092;p60"/>
            <p:cNvGrpSpPr/>
            <p:nvPr/>
          </p:nvGrpSpPr>
          <p:grpSpPr>
            <a:xfrm>
              <a:off x="5796300" y="1099525"/>
              <a:ext cx="1007400" cy="248400"/>
              <a:chOff x="5796238" y="1251925"/>
              <a:chExt cx="1007400" cy="248400"/>
            </a:xfrm>
          </p:grpSpPr>
          <p:cxnSp>
            <p:nvCxnSpPr>
              <p:cNvPr id="1093" name="Google Shape;1093;p60"/>
              <p:cNvCxnSpPr/>
              <p:nvPr/>
            </p:nvCxnSpPr>
            <p:spPr>
              <a:xfrm flipH="1" rot="10800000">
                <a:off x="5796238" y="1251925"/>
                <a:ext cx="1007400" cy="177600"/>
              </a:xfrm>
              <a:prstGeom prst="straightConnector1">
                <a:avLst/>
              </a:prstGeom>
              <a:noFill/>
              <a:ln cap="flat" cmpd="sng" w="9525">
                <a:solidFill>
                  <a:srgbClr val="D9D9D9"/>
                </a:solidFill>
                <a:prstDash val="dash"/>
                <a:round/>
                <a:headEnd len="med" w="med" type="none"/>
                <a:tailEnd len="med" w="med" type="none"/>
              </a:ln>
            </p:spPr>
          </p:cxnSp>
          <p:cxnSp>
            <p:nvCxnSpPr>
              <p:cNvPr id="1094" name="Google Shape;1094;p60"/>
              <p:cNvCxnSpPr/>
              <p:nvPr/>
            </p:nvCxnSpPr>
            <p:spPr>
              <a:xfrm flipH="1" rot="10800000">
                <a:off x="5796238" y="1379725"/>
                <a:ext cx="1000200" cy="49800"/>
              </a:xfrm>
              <a:prstGeom prst="straightConnector1">
                <a:avLst/>
              </a:prstGeom>
              <a:noFill/>
              <a:ln cap="flat" cmpd="sng" w="9525">
                <a:solidFill>
                  <a:srgbClr val="D9D9D9"/>
                </a:solidFill>
                <a:prstDash val="dash"/>
                <a:round/>
                <a:headEnd len="med" w="med" type="none"/>
                <a:tailEnd len="med" w="med" type="none"/>
              </a:ln>
            </p:spPr>
          </p:cxnSp>
          <p:cxnSp>
            <p:nvCxnSpPr>
              <p:cNvPr id="1095" name="Google Shape;1095;p60"/>
              <p:cNvCxnSpPr/>
              <p:nvPr/>
            </p:nvCxnSpPr>
            <p:spPr>
              <a:xfrm>
                <a:off x="5796238" y="1429525"/>
                <a:ext cx="1000200" cy="70800"/>
              </a:xfrm>
              <a:prstGeom prst="straightConnector1">
                <a:avLst/>
              </a:prstGeom>
              <a:noFill/>
              <a:ln cap="flat" cmpd="sng" w="9525">
                <a:solidFill>
                  <a:srgbClr val="D9D9D9"/>
                </a:solidFill>
                <a:prstDash val="dash"/>
                <a:round/>
                <a:headEnd len="med" w="med" type="none"/>
                <a:tailEnd len="med" w="med" type="none"/>
              </a:ln>
            </p:spPr>
          </p:cxnSp>
        </p:grpSp>
        <p:cxnSp>
          <p:nvCxnSpPr>
            <p:cNvPr id="1096" name="Google Shape;1096;p60"/>
            <p:cNvCxnSpPr/>
            <p:nvPr/>
          </p:nvCxnSpPr>
          <p:spPr>
            <a:xfrm>
              <a:off x="5796238" y="1277125"/>
              <a:ext cx="1014600" cy="184500"/>
            </a:xfrm>
            <a:prstGeom prst="straightConnector1">
              <a:avLst/>
            </a:prstGeom>
            <a:noFill/>
            <a:ln cap="flat" cmpd="sng" w="9525">
              <a:solidFill>
                <a:srgbClr val="D9D9D9"/>
              </a:solidFill>
              <a:prstDash val="dash"/>
              <a:round/>
              <a:headEnd len="med" w="med" type="none"/>
              <a:tailEnd len="med" w="med" type="none"/>
            </a:ln>
          </p:spPr>
        </p:cxnSp>
      </p:grpSp>
      <p:grpSp>
        <p:nvGrpSpPr>
          <p:cNvPr id="1097" name="Google Shape;1097;p60"/>
          <p:cNvGrpSpPr/>
          <p:nvPr/>
        </p:nvGrpSpPr>
        <p:grpSpPr>
          <a:xfrm>
            <a:off x="5796238" y="3632275"/>
            <a:ext cx="1014600" cy="362100"/>
            <a:chOff x="5796238" y="1099525"/>
            <a:chExt cx="1014600" cy="362100"/>
          </a:xfrm>
        </p:grpSpPr>
        <p:grpSp>
          <p:nvGrpSpPr>
            <p:cNvPr id="1098" name="Google Shape;1098;p60"/>
            <p:cNvGrpSpPr/>
            <p:nvPr/>
          </p:nvGrpSpPr>
          <p:grpSpPr>
            <a:xfrm>
              <a:off x="5796300" y="1099525"/>
              <a:ext cx="1007400" cy="248400"/>
              <a:chOff x="5796238" y="1251925"/>
              <a:chExt cx="1007400" cy="248400"/>
            </a:xfrm>
          </p:grpSpPr>
          <p:cxnSp>
            <p:nvCxnSpPr>
              <p:cNvPr id="1099" name="Google Shape;1099;p60"/>
              <p:cNvCxnSpPr/>
              <p:nvPr/>
            </p:nvCxnSpPr>
            <p:spPr>
              <a:xfrm flipH="1" rot="10800000">
                <a:off x="5796238" y="1251925"/>
                <a:ext cx="1007400" cy="177600"/>
              </a:xfrm>
              <a:prstGeom prst="straightConnector1">
                <a:avLst/>
              </a:prstGeom>
              <a:noFill/>
              <a:ln cap="flat" cmpd="sng" w="9525">
                <a:solidFill>
                  <a:srgbClr val="D9D9D9"/>
                </a:solidFill>
                <a:prstDash val="dash"/>
                <a:round/>
                <a:headEnd len="med" w="med" type="none"/>
                <a:tailEnd len="med" w="med" type="none"/>
              </a:ln>
            </p:spPr>
          </p:cxnSp>
          <p:cxnSp>
            <p:nvCxnSpPr>
              <p:cNvPr id="1100" name="Google Shape;1100;p60"/>
              <p:cNvCxnSpPr/>
              <p:nvPr/>
            </p:nvCxnSpPr>
            <p:spPr>
              <a:xfrm flipH="1" rot="10800000">
                <a:off x="5796238" y="1379725"/>
                <a:ext cx="1000200" cy="49800"/>
              </a:xfrm>
              <a:prstGeom prst="straightConnector1">
                <a:avLst/>
              </a:prstGeom>
              <a:noFill/>
              <a:ln cap="flat" cmpd="sng" w="9525">
                <a:solidFill>
                  <a:srgbClr val="D9D9D9"/>
                </a:solidFill>
                <a:prstDash val="dash"/>
                <a:round/>
                <a:headEnd len="med" w="med" type="none"/>
                <a:tailEnd len="med" w="med" type="none"/>
              </a:ln>
            </p:spPr>
          </p:cxnSp>
          <p:cxnSp>
            <p:nvCxnSpPr>
              <p:cNvPr id="1101" name="Google Shape;1101;p60"/>
              <p:cNvCxnSpPr/>
              <p:nvPr/>
            </p:nvCxnSpPr>
            <p:spPr>
              <a:xfrm>
                <a:off x="5796238" y="1429525"/>
                <a:ext cx="1000200" cy="70800"/>
              </a:xfrm>
              <a:prstGeom prst="straightConnector1">
                <a:avLst/>
              </a:prstGeom>
              <a:noFill/>
              <a:ln cap="flat" cmpd="sng" w="9525">
                <a:solidFill>
                  <a:srgbClr val="D9D9D9"/>
                </a:solidFill>
                <a:prstDash val="dash"/>
                <a:round/>
                <a:headEnd len="med" w="med" type="none"/>
                <a:tailEnd len="med" w="med" type="none"/>
              </a:ln>
            </p:spPr>
          </p:cxnSp>
        </p:grpSp>
        <p:cxnSp>
          <p:nvCxnSpPr>
            <p:cNvPr id="1102" name="Google Shape;1102;p60"/>
            <p:cNvCxnSpPr/>
            <p:nvPr/>
          </p:nvCxnSpPr>
          <p:spPr>
            <a:xfrm>
              <a:off x="5796238" y="1277125"/>
              <a:ext cx="1014600" cy="184500"/>
            </a:xfrm>
            <a:prstGeom prst="straightConnector1">
              <a:avLst/>
            </a:prstGeom>
            <a:noFill/>
            <a:ln cap="flat" cmpd="sng" w="9525">
              <a:solidFill>
                <a:srgbClr val="D9D9D9"/>
              </a:solidFill>
              <a:prstDash val="dash"/>
              <a:round/>
              <a:headEnd len="med" w="med" type="none"/>
              <a:tailEnd len="med" w="med" type="none"/>
            </a:ln>
          </p:spPr>
        </p:cxnSp>
      </p:grpSp>
      <p:grpSp>
        <p:nvGrpSpPr>
          <p:cNvPr id="1103" name="Google Shape;1103;p60"/>
          <p:cNvGrpSpPr/>
          <p:nvPr/>
        </p:nvGrpSpPr>
        <p:grpSpPr>
          <a:xfrm>
            <a:off x="5796238" y="4189100"/>
            <a:ext cx="1014600" cy="362100"/>
            <a:chOff x="5796238" y="1099525"/>
            <a:chExt cx="1014600" cy="362100"/>
          </a:xfrm>
        </p:grpSpPr>
        <p:grpSp>
          <p:nvGrpSpPr>
            <p:cNvPr id="1104" name="Google Shape;1104;p60"/>
            <p:cNvGrpSpPr/>
            <p:nvPr/>
          </p:nvGrpSpPr>
          <p:grpSpPr>
            <a:xfrm>
              <a:off x="5796300" y="1099525"/>
              <a:ext cx="1007400" cy="248400"/>
              <a:chOff x="5796238" y="1251925"/>
              <a:chExt cx="1007400" cy="248400"/>
            </a:xfrm>
          </p:grpSpPr>
          <p:cxnSp>
            <p:nvCxnSpPr>
              <p:cNvPr id="1105" name="Google Shape;1105;p60"/>
              <p:cNvCxnSpPr/>
              <p:nvPr/>
            </p:nvCxnSpPr>
            <p:spPr>
              <a:xfrm flipH="1" rot="10800000">
                <a:off x="5796238" y="1251925"/>
                <a:ext cx="1007400" cy="177600"/>
              </a:xfrm>
              <a:prstGeom prst="straightConnector1">
                <a:avLst/>
              </a:prstGeom>
              <a:noFill/>
              <a:ln cap="flat" cmpd="sng" w="9525">
                <a:solidFill>
                  <a:srgbClr val="D9D9D9"/>
                </a:solidFill>
                <a:prstDash val="dash"/>
                <a:round/>
                <a:headEnd len="med" w="med" type="none"/>
                <a:tailEnd len="med" w="med" type="none"/>
              </a:ln>
            </p:spPr>
          </p:cxnSp>
          <p:cxnSp>
            <p:nvCxnSpPr>
              <p:cNvPr id="1106" name="Google Shape;1106;p60"/>
              <p:cNvCxnSpPr/>
              <p:nvPr/>
            </p:nvCxnSpPr>
            <p:spPr>
              <a:xfrm flipH="1" rot="10800000">
                <a:off x="5796238" y="1379725"/>
                <a:ext cx="1000200" cy="49800"/>
              </a:xfrm>
              <a:prstGeom prst="straightConnector1">
                <a:avLst/>
              </a:prstGeom>
              <a:noFill/>
              <a:ln cap="flat" cmpd="sng" w="9525">
                <a:solidFill>
                  <a:srgbClr val="D9D9D9"/>
                </a:solidFill>
                <a:prstDash val="dash"/>
                <a:round/>
                <a:headEnd len="med" w="med" type="none"/>
                <a:tailEnd len="med" w="med" type="none"/>
              </a:ln>
            </p:spPr>
          </p:cxnSp>
          <p:cxnSp>
            <p:nvCxnSpPr>
              <p:cNvPr id="1107" name="Google Shape;1107;p60"/>
              <p:cNvCxnSpPr/>
              <p:nvPr/>
            </p:nvCxnSpPr>
            <p:spPr>
              <a:xfrm>
                <a:off x="5796238" y="1429525"/>
                <a:ext cx="1000200" cy="70800"/>
              </a:xfrm>
              <a:prstGeom prst="straightConnector1">
                <a:avLst/>
              </a:prstGeom>
              <a:noFill/>
              <a:ln cap="flat" cmpd="sng" w="9525">
                <a:solidFill>
                  <a:srgbClr val="D9D9D9"/>
                </a:solidFill>
                <a:prstDash val="dash"/>
                <a:round/>
                <a:headEnd len="med" w="med" type="none"/>
                <a:tailEnd len="med" w="med" type="none"/>
              </a:ln>
            </p:spPr>
          </p:cxnSp>
        </p:grpSp>
        <p:cxnSp>
          <p:nvCxnSpPr>
            <p:cNvPr id="1108" name="Google Shape;1108;p60"/>
            <p:cNvCxnSpPr/>
            <p:nvPr/>
          </p:nvCxnSpPr>
          <p:spPr>
            <a:xfrm>
              <a:off x="5796238" y="1277125"/>
              <a:ext cx="1014600" cy="184500"/>
            </a:xfrm>
            <a:prstGeom prst="straightConnector1">
              <a:avLst/>
            </a:prstGeom>
            <a:noFill/>
            <a:ln cap="flat" cmpd="sng" w="9525">
              <a:solidFill>
                <a:srgbClr val="D9D9D9"/>
              </a:solidFill>
              <a:prstDash val="dash"/>
              <a:round/>
              <a:headEnd len="med" w="med" type="none"/>
              <a:tailEnd len="med" w="med" type="none"/>
            </a:ln>
          </p:spPr>
        </p:cxnSp>
      </p:grpSp>
      <p:grpSp>
        <p:nvGrpSpPr>
          <p:cNvPr id="1109" name="Google Shape;1109;p60"/>
          <p:cNvGrpSpPr/>
          <p:nvPr/>
        </p:nvGrpSpPr>
        <p:grpSpPr>
          <a:xfrm>
            <a:off x="5796238" y="1099525"/>
            <a:ext cx="1014600" cy="362100"/>
            <a:chOff x="5796238" y="1099525"/>
            <a:chExt cx="1014600" cy="362100"/>
          </a:xfrm>
        </p:grpSpPr>
        <p:grpSp>
          <p:nvGrpSpPr>
            <p:cNvPr id="1110" name="Google Shape;1110;p60"/>
            <p:cNvGrpSpPr/>
            <p:nvPr/>
          </p:nvGrpSpPr>
          <p:grpSpPr>
            <a:xfrm>
              <a:off x="5796300" y="1099525"/>
              <a:ext cx="1007400" cy="248400"/>
              <a:chOff x="5796238" y="1251925"/>
              <a:chExt cx="1007400" cy="248400"/>
            </a:xfrm>
          </p:grpSpPr>
          <p:cxnSp>
            <p:nvCxnSpPr>
              <p:cNvPr id="1111" name="Google Shape;1111;p60"/>
              <p:cNvCxnSpPr/>
              <p:nvPr/>
            </p:nvCxnSpPr>
            <p:spPr>
              <a:xfrm flipH="1" rot="10800000">
                <a:off x="5796238" y="1251925"/>
                <a:ext cx="1007400" cy="177600"/>
              </a:xfrm>
              <a:prstGeom prst="straightConnector1">
                <a:avLst/>
              </a:prstGeom>
              <a:noFill/>
              <a:ln cap="flat" cmpd="sng" w="9525">
                <a:solidFill>
                  <a:srgbClr val="D9D9D9"/>
                </a:solidFill>
                <a:prstDash val="dash"/>
                <a:round/>
                <a:headEnd len="med" w="med" type="none"/>
                <a:tailEnd len="med" w="med" type="none"/>
              </a:ln>
            </p:spPr>
          </p:cxnSp>
          <p:cxnSp>
            <p:nvCxnSpPr>
              <p:cNvPr id="1112" name="Google Shape;1112;p60"/>
              <p:cNvCxnSpPr/>
              <p:nvPr/>
            </p:nvCxnSpPr>
            <p:spPr>
              <a:xfrm flipH="1" rot="10800000">
                <a:off x="5796238" y="1379725"/>
                <a:ext cx="1000200" cy="49800"/>
              </a:xfrm>
              <a:prstGeom prst="straightConnector1">
                <a:avLst/>
              </a:prstGeom>
              <a:noFill/>
              <a:ln cap="flat" cmpd="sng" w="9525">
                <a:solidFill>
                  <a:srgbClr val="D9D9D9"/>
                </a:solidFill>
                <a:prstDash val="dash"/>
                <a:round/>
                <a:headEnd len="med" w="med" type="none"/>
                <a:tailEnd len="med" w="med" type="none"/>
              </a:ln>
            </p:spPr>
          </p:cxnSp>
          <p:cxnSp>
            <p:nvCxnSpPr>
              <p:cNvPr id="1113" name="Google Shape;1113;p60"/>
              <p:cNvCxnSpPr/>
              <p:nvPr/>
            </p:nvCxnSpPr>
            <p:spPr>
              <a:xfrm>
                <a:off x="5796238" y="1429525"/>
                <a:ext cx="1000200" cy="70800"/>
              </a:xfrm>
              <a:prstGeom prst="straightConnector1">
                <a:avLst/>
              </a:prstGeom>
              <a:noFill/>
              <a:ln cap="flat" cmpd="sng" w="9525">
                <a:solidFill>
                  <a:srgbClr val="D9D9D9"/>
                </a:solidFill>
                <a:prstDash val="dash"/>
                <a:round/>
                <a:headEnd len="med" w="med" type="none"/>
                <a:tailEnd len="med" w="med" type="none"/>
              </a:ln>
            </p:spPr>
          </p:cxnSp>
        </p:grpSp>
        <p:cxnSp>
          <p:nvCxnSpPr>
            <p:cNvPr id="1114" name="Google Shape;1114;p60"/>
            <p:cNvCxnSpPr>
              <a:stCxn id="1115" idx="3"/>
            </p:cNvCxnSpPr>
            <p:nvPr/>
          </p:nvCxnSpPr>
          <p:spPr>
            <a:xfrm>
              <a:off x="5796238" y="1277125"/>
              <a:ext cx="1014600" cy="184500"/>
            </a:xfrm>
            <a:prstGeom prst="straightConnector1">
              <a:avLst/>
            </a:prstGeom>
            <a:noFill/>
            <a:ln cap="flat" cmpd="sng" w="9525">
              <a:solidFill>
                <a:srgbClr val="D9D9D9"/>
              </a:solidFill>
              <a:prstDash val="dash"/>
              <a:round/>
              <a:headEnd len="med" w="med" type="none"/>
              <a:tailEnd len="med" w="med" type="none"/>
            </a:ln>
          </p:spPr>
        </p:cxnSp>
      </p:grpSp>
      <p:sp>
        <p:nvSpPr>
          <p:cNvPr id="1116" name="Google Shape;1116;p60"/>
          <p:cNvSpPr txBox="1"/>
          <p:nvPr>
            <p:ph idx="1" type="body"/>
          </p:nvPr>
        </p:nvSpPr>
        <p:spPr>
          <a:xfrm>
            <a:off x="6491450" y="1061575"/>
            <a:ext cx="2213100" cy="431100"/>
          </a:xfrm>
          <a:prstGeom prst="rect">
            <a:avLst/>
          </a:prstGeom>
        </p:spPr>
        <p:txBody>
          <a:bodyPr anchorCtr="0" anchor="ctr" bIns="91425" lIns="91425" spcFirstLastPara="1" rIns="91425" wrap="square" tIns="91425">
            <a:noAutofit/>
          </a:bodyPr>
          <a:lstStyle/>
          <a:p>
            <a:pPr indent="-273050" lvl="0" marL="457200" marR="0" rtl="0" algn="l">
              <a:lnSpc>
                <a:spcPct val="115000"/>
              </a:lnSpc>
              <a:spcBef>
                <a:spcPts val="0"/>
              </a:spcBef>
              <a:spcAft>
                <a:spcPts val="0"/>
              </a:spcAft>
              <a:buSzPts val="700"/>
              <a:buFont typeface="Montserrat"/>
              <a:buChar char="●"/>
            </a:pPr>
            <a:r>
              <a:rPr b="1" lang="es" sz="700">
                <a:latin typeface="Montserrat"/>
                <a:ea typeface="Montserrat"/>
                <a:cs typeface="Montserrat"/>
                <a:sym typeface="Montserrat"/>
              </a:rPr>
              <a:t>Unbalanced</a:t>
            </a:r>
            <a:endParaRPr b="1" sz="700">
              <a:latin typeface="Montserrat"/>
              <a:ea typeface="Montserrat"/>
              <a:cs typeface="Montserrat"/>
              <a:sym typeface="Montserrat"/>
            </a:endParaRPr>
          </a:p>
          <a:p>
            <a:pPr indent="-273050" lvl="0" marL="457200" marR="0" rtl="0" algn="l">
              <a:lnSpc>
                <a:spcPct val="115000"/>
              </a:lnSpc>
              <a:spcBef>
                <a:spcPts val="0"/>
              </a:spcBef>
              <a:spcAft>
                <a:spcPts val="0"/>
              </a:spcAft>
              <a:buSzPts val="700"/>
              <a:buFont typeface="Montserrat"/>
              <a:buChar char="●"/>
            </a:pPr>
            <a:r>
              <a:rPr b="1" lang="es" sz="700">
                <a:latin typeface="Montserrat"/>
                <a:ea typeface="Montserrat"/>
                <a:cs typeface="Montserrat"/>
                <a:sym typeface="Montserrat"/>
              </a:rPr>
              <a:t>Random Over Sampler</a:t>
            </a:r>
            <a:endParaRPr b="1" sz="700">
              <a:latin typeface="Montserrat"/>
              <a:ea typeface="Montserrat"/>
              <a:cs typeface="Montserrat"/>
              <a:sym typeface="Montserrat"/>
            </a:endParaRPr>
          </a:p>
          <a:p>
            <a:pPr indent="-273050" lvl="0" marL="457200" marR="0" rtl="0" algn="l">
              <a:lnSpc>
                <a:spcPct val="115000"/>
              </a:lnSpc>
              <a:spcBef>
                <a:spcPts val="0"/>
              </a:spcBef>
              <a:spcAft>
                <a:spcPts val="0"/>
              </a:spcAft>
              <a:buSzPts val="700"/>
              <a:buFont typeface="Montserrat"/>
              <a:buChar char="●"/>
            </a:pPr>
            <a:r>
              <a:rPr b="1" lang="es" sz="700">
                <a:latin typeface="Montserrat"/>
                <a:ea typeface="Montserrat"/>
                <a:cs typeface="Montserrat"/>
                <a:sym typeface="Montserrat"/>
              </a:rPr>
              <a:t>Random Under Sampler</a:t>
            </a:r>
            <a:endParaRPr b="1" sz="700">
              <a:latin typeface="Montserrat"/>
              <a:ea typeface="Montserrat"/>
              <a:cs typeface="Montserrat"/>
              <a:sym typeface="Montserrat"/>
            </a:endParaRPr>
          </a:p>
          <a:p>
            <a:pPr indent="-273050" lvl="0" marL="457200" marR="0" rtl="0" algn="l">
              <a:lnSpc>
                <a:spcPct val="115000"/>
              </a:lnSpc>
              <a:spcBef>
                <a:spcPts val="0"/>
              </a:spcBef>
              <a:spcAft>
                <a:spcPts val="0"/>
              </a:spcAft>
              <a:buSzPts val="700"/>
              <a:buFont typeface="Montserrat"/>
              <a:buChar char="●"/>
            </a:pPr>
            <a:r>
              <a:rPr b="1" lang="es" sz="700">
                <a:latin typeface="Montserrat"/>
                <a:ea typeface="Montserrat"/>
                <a:cs typeface="Montserrat"/>
                <a:sym typeface="Montserrat"/>
              </a:rPr>
              <a:t>Tomek Link Under Sampler</a:t>
            </a:r>
            <a:endParaRPr b="1" sz="700">
              <a:latin typeface="Montserrat"/>
              <a:ea typeface="Montserrat"/>
              <a:cs typeface="Montserrat"/>
              <a:sym typeface="Montserrat"/>
            </a:endParaRPr>
          </a:p>
        </p:txBody>
      </p:sp>
      <p:sp>
        <p:nvSpPr>
          <p:cNvPr id="1117" name="Google Shape;1117;p60"/>
          <p:cNvSpPr txBox="1"/>
          <p:nvPr>
            <p:ph idx="1" type="body"/>
          </p:nvPr>
        </p:nvSpPr>
        <p:spPr>
          <a:xfrm>
            <a:off x="6491450" y="1618363"/>
            <a:ext cx="2213100" cy="431100"/>
          </a:xfrm>
          <a:prstGeom prst="rect">
            <a:avLst/>
          </a:prstGeom>
        </p:spPr>
        <p:txBody>
          <a:bodyPr anchorCtr="0" anchor="ctr" bIns="91425" lIns="91425" spcFirstLastPara="1" rIns="91425" wrap="square" tIns="91425">
            <a:noAutofit/>
          </a:bodyPr>
          <a:lstStyle/>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Unbalanced</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Over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Under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Tomek Link Under Sample</a:t>
            </a:r>
            <a:endParaRPr b="1" sz="700">
              <a:latin typeface="Montserrat"/>
              <a:ea typeface="Montserrat"/>
              <a:cs typeface="Montserrat"/>
              <a:sym typeface="Montserrat"/>
            </a:endParaRPr>
          </a:p>
        </p:txBody>
      </p:sp>
      <p:sp>
        <p:nvSpPr>
          <p:cNvPr id="1118" name="Google Shape;1118;p60"/>
          <p:cNvSpPr txBox="1"/>
          <p:nvPr>
            <p:ph idx="1" type="body"/>
          </p:nvPr>
        </p:nvSpPr>
        <p:spPr>
          <a:xfrm>
            <a:off x="6491450" y="2175150"/>
            <a:ext cx="2213100" cy="431100"/>
          </a:xfrm>
          <a:prstGeom prst="rect">
            <a:avLst/>
          </a:prstGeom>
        </p:spPr>
        <p:txBody>
          <a:bodyPr anchorCtr="0" anchor="ctr" bIns="91425" lIns="91425" spcFirstLastPara="1" rIns="91425" wrap="square" tIns="91425">
            <a:noAutofit/>
          </a:bodyPr>
          <a:lstStyle/>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Unbalanced</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Over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Under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Tomek Link Under Sample</a:t>
            </a:r>
            <a:endParaRPr b="1" sz="700">
              <a:latin typeface="Montserrat"/>
              <a:ea typeface="Montserrat"/>
              <a:cs typeface="Montserrat"/>
              <a:sym typeface="Montserrat"/>
            </a:endParaRPr>
          </a:p>
        </p:txBody>
      </p:sp>
      <p:grpSp>
        <p:nvGrpSpPr>
          <p:cNvPr id="1119" name="Google Shape;1119;p60"/>
          <p:cNvGrpSpPr/>
          <p:nvPr/>
        </p:nvGrpSpPr>
        <p:grpSpPr>
          <a:xfrm>
            <a:off x="3880738" y="1133725"/>
            <a:ext cx="1915500" cy="286800"/>
            <a:chOff x="4497900" y="1229975"/>
            <a:chExt cx="1915500" cy="286800"/>
          </a:xfrm>
        </p:grpSpPr>
        <p:sp>
          <p:nvSpPr>
            <p:cNvPr id="1115" name="Google Shape;1115;p60"/>
            <p:cNvSpPr/>
            <p:nvPr/>
          </p:nvSpPr>
          <p:spPr>
            <a:xfrm>
              <a:off x="4497900" y="1229975"/>
              <a:ext cx="1915500" cy="286800"/>
            </a:xfrm>
            <a:prstGeom prst="roundRect">
              <a:avLst>
                <a:gd fmla="val 16667" name="adj"/>
              </a:avLst>
            </a:prstGeom>
            <a:solidFill>
              <a:srgbClr val="03A0B1"/>
            </a:solidFill>
            <a:ln>
              <a:noFill/>
            </a:ln>
          </p:spPr>
          <p:txBody>
            <a:bodyPr anchorCtr="0" anchor="ctr" bIns="91425" lIns="342000" spcFirstLastPara="1" rIns="91425" wrap="square" tIns="91425">
              <a:noAutofit/>
            </a:bodyPr>
            <a:lstStyle/>
            <a:p>
              <a:pPr indent="0" lvl="0" marL="0" rtl="0" algn="ctr">
                <a:spcBef>
                  <a:spcPts val="0"/>
                </a:spcBef>
                <a:spcAft>
                  <a:spcPts val="0"/>
                </a:spcAft>
                <a:buNone/>
              </a:pPr>
              <a:r>
                <a:rPr b="1" lang="es" sz="900">
                  <a:solidFill>
                    <a:schemeClr val="lt1"/>
                  </a:solidFill>
                  <a:latin typeface="Montserrat"/>
                  <a:ea typeface="Montserrat"/>
                  <a:cs typeface="Montserrat"/>
                  <a:sym typeface="Montserrat"/>
                </a:rPr>
                <a:t>Logisitc Regression</a:t>
              </a:r>
              <a:endParaRPr b="1" sz="900">
                <a:solidFill>
                  <a:schemeClr val="lt1"/>
                </a:solidFill>
                <a:latin typeface="Montserrat"/>
                <a:ea typeface="Montserrat"/>
                <a:cs typeface="Montserrat"/>
                <a:sym typeface="Montserrat"/>
              </a:endParaRPr>
            </a:p>
          </p:txBody>
        </p:sp>
        <p:pic>
          <p:nvPicPr>
            <p:cNvPr id="1120" name="Google Shape;1120;p60"/>
            <p:cNvPicPr preferRelativeResize="0"/>
            <p:nvPr/>
          </p:nvPicPr>
          <p:blipFill>
            <a:blip r:embed="rId3">
              <a:alphaModFix/>
            </a:blip>
            <a:stretch>
              <a:fillRect/>
            </a:stretch>
          </p:blipFill>
          <p:spPr>
            <a:xfrm>
              <a:off x="4572000" y="1237975"/>
              <a:ext cx="270801" cy="270799"/>
            </a:xfrm>
            <a:prstGeom prst="rect">
              <a:avLst/>
            </a:prstGeom>
            <a:noFill/>
            <a:ln>
              <a:noFill/>
            </a:ln>
          </p:spPr>
        </p:pic>
      </p:grpSp>
      <p:grpSp>
        <p:nvGrpSpPr>
          <p:cNvPr id="1121" name="Google Shape;1121;p60"/>
          <p:cNvGrpSpPr/>
          <p:nvPr/>
        </p:nvGrpSpPr>
        <p:grpSpPr>
          <a:xfrm>
            <a:off x="3880738" y="1674500"/>
            <a:ext cx="1915500" cy="318825"/>
            <a:chOff x="4497900" y="1826913"/>
            <a:chExt cx="1915500" cy="318825"/>
          </a:xfrm>
        </p:grpSpPr>
        <p:sp>
          <p:nvSpPr>
            <p:cNvPr id="1122" name="Google Shape;1122;p60"/>
            <p:cNvSpPr/>
            <p:nvPr/>
          </p:nvSpPr>
          <p:spPr>
            <a:xfrm>
              <a:off x="4497900" y="1842925"/>
              <a:ext cx="1915500" cy="286800"/>
            </a:xfrm>
            <a:prstGeom prst="roundRect">
              <a:avLst>
                <a:gd fmla="val 16667" name="adj"/>
              </a:avLst>
            </a:prstGeom>
            <a:solidFill>
              <a:srgbClr val="03A0B1"/>
            </a:solidFill>
            <a:ln>
              <a:noFill/>
            </a:ln>
          </p:spPr>
          <p:txBody>
            <a:bodyPr anchorCtr="0" anchor="ctr" bIns="91425" lIns="342000" spcFirstLastPara="1" rIns="91425" wrap="square" tIns="91425">
              <a:noAutofit/>
            </a:bodyPr>
            <a:lstStyle/>
            <a:p>
              <a:pPr indent="0" lvl="0" marL="0" rtl="0" algn="ctr">
                <a:spcBef>
                  <a:spcPts val="0"/>
                </a:spcBef>
                <a:spcAft>
                  <a:spcPts val="0"/>
                </a:spcAft>
                <a:buNone/>
              </a:pPr>
              <a:r>
                <a:rPr b="1" lang="es" sz="900">
                  <a:solidFill>
                    <a:schemeClr val="lt1"/>
                  </a:solidFill>
                  <a:latin typeface="Montserrat"/>
                  <a:ea typeface="Montserrat"/>
                  <a:cs typeface="Montserrat"/>
                  <a:sym typeface="Montserrat"/>
                </a:rPr>
                <a:t>Multinomial NB</a:t>
              </a:r>
              <a:endParaRPr b="1" sz="900">
                <a:solidFill>
                  <a:schemeClr val="lt1"/>
                </a:solidFill>
                <a:latin typeface="Montserrat"/>
                <a:ea typeface="Montserrat"/>
                <a:cs typeface="Montserrat"/>
                <a:sym typeface="Montserrat"/>
              </a:endParaRPr>
            </a:p>
          </p:txBody>
        </p:sp>
        <p:pic>
          <p:nvPicPr>
            <p:cNvPr id="1123" name="Google Shape;1123;p60"/>
            <p:cNvPicPr preferRelativeResize="0"/>
            <p:nvPr/>
          </p:nvPicPr>
          <p:blipFill>
            <a:blip r:embed="rId4">
              <a:alphaModFix/>
            </a:blip>
            <a:stretch>
              <a:fillRect/>
            </a:stretch>
          </p:blipFill>
          <p:spPr>
            <a:xfrm>
              <a:off x="4547988" y="1826913"/>
              <a:ext cx="318825" cy="318825"/>
            </a:xfrm>
            <a:prstGeom prst="rect">
              <a:avLst/>
            </a:prstGeom>
            <a:noFill/>
            <a:ln>
              <a:noFill/>
            </a:ln>
          </p:spPr>
        </p:pic>
      </p:grpSp>
      <p:grpSp>
        <p:nvGrpSpPr>
          <p:cNvPr id="1124" name="Google Shape;1124;p60"/>
          <p:cNvGrpSpPr/>
          <p:nvPr/>
        </p:nvGrpSpPr>
        <p:grpSpPr>
          <a:xfrm>
            <a:off x="3880738" y="2247300"/>
            <a:ext cx="1915500" cy="286800"/>
            <a:chOff x="4497900" y="2455875"/>
            <a:chExt cx="1915500" cy="286800"/>
          </a:xfrm>
        </p:grpSpPr>
        <p:sp>
          <p:nvSpPr>
            <p:cNvPr id="1125" name="Google Shape;1125;p60"/>
            <p:cNvSpPr/>
            <p:nvPr/>
          </p:nvSpPr>
          <p:spPr>
            <a:xfrm>
              <a:off x="4497900" y="2455875"/>
              <a:ext cx="1915500" cy="286800"/>
            </a:xfrm>
            <a:prstGeom prst="roundRect">
              <a:avLst>
                <a:gd fmla="val 16667" name="adj"/>
              </a:avLst>
            </a:prstGeom>
            <a:solidFill>
              <a:srgbClr val="03A0B1"/>
            </a:solidFill>
            <a:ln>
              <a:noFill/>
            </a:ln>
          </p:spPr>
          <p:txBody>
            <a:bodyPr anchorCtr="0" anchor="ctr" bIns="91425" lIns="342000" spcFirstLastPara="1" rIns="91425" wrap="square" tIns="91425">
              <a:noAutofit/>
            </a:bodyPr>
            <a:lstStyle/>
            <a:p>
              <a:pPr indent="0" lvl="0" marL="0" rtl="0" algn="ctr">
                <a:spcBef>
                  <a:spcPts val="0"/>
                </a:spcBef>
                <a:spcAft>
                  <a:spcPts val="0"/>
                </a:spcAft>
                <a:buNone/>
              </a:pPr>
              <a:r>
                <a:rPr b="1" lang="es" sz="900">
                  <a:solidFill>
                    <a:schemeClr val="lt1"/>
                  </a:solidFill>
                  <a:latin typeface="Montserrat"/>
                  <a:ea typeface="Montserrat"/>
                  <a:cs typeface="Montserrat"/>
                  <a:sym typeface="Montserrat"/>
                </a:rPr>
                <a:t>Random Forest</a:t>
              </a:r>
              <a:endParaRPr b="1" sz="900">
                <a:solidFill>
                  <a:schemeClr val="lt1"/>
                </a:solidFill>
                <a:latin typeface="Montserrat"/>
                <a:ea typeface="Montserrat"/>
                <a:cs typeface="Montserrat"/>
                <a:sym typeface="Montserrat"/>
              </a:endParaRPr>
            </a:p>
          </p:txBody>
        </p:sp>
        <p:pic>
          <p:nvPicPr>
            <p:cNvPr id="1126" name="Google Shape;1126;p60"/>
            <p:cNvPicPr preferRelativeResize="0"/>
            <p:nvPr/>
          </p:nvPicPr>
          <p:blipFill>
            <a:blip r:embed="rId5">
              <a:alphaModFix/>
            </a:blip>
            <a:stretch>
              <a:fillRect/>
            </a:stretch>
          </p:blipFill>
          <p:spPr>
            <a:xfrm>
              <a:off x="4596025" y="2463875"/>
              <a:ext cx="270800" cy="270800"/>
            </a:xfrm>
            <a:prstGeom prst="rect">
              <a:avLst/>
            </a:prstGeom>
            <a:noFill/>
            <a:ln>
              <a:noFill/>
            </a:ln>
          </p:spPr>
        </p:pic>
      </p:grpSp>
      <p:sp>
        <p:nvSpPr>
          <p:cNvPr id="1127" name="Google Shape;1127;p60"/>
          <p:cNvSpPr/>
          <p:nvPr/>
        </p:nvSpPr>
        <p:spPr>
          <a:xfrm>
            <a:off x="1972025" y="1459063"/>
            <a:ext cx="1213500" cy="749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100">
                <a:solidFill>
                  <a:schemeClr val="lt1"/>
                </a:solidFill>
                <a:latin typeface="Montserrat"/>
                <a:ea typeface="Montserrat"/>
                <a:cs typeface="Montserrat"/>
                <a:sym typeface="Montserrat"/>
              </a:rPr>
              <a:t>TF-IDF</a:t>
            </a:r>
            <a:endParaRPr b="1" sz="1100">
              <a:solidFill>
                <a:schemeClr val="lt1"/>
              </a:solidFill>
              <a:latin typeface="Montserrat"/>
              <a:ea typeface="Montserrat"/>
              <a:cs typeface="Montserrat"/>
              <a:sym typeface="Montserrat"/>
            </a:endParaRPr>
          </a:p>
        </p:txBody>
      </p:sp>
      <p:sp>
        <p:nvSpPr>
          <p:cNvPr id="1128" name="Google Shape;1128;p60"/>
          <p:cNvSpPr/>
          <p:nvPr/>
        </p:nvSpPr>
        <p:spPr>
          <a:xfrm>
            <a:off x="180000" y="2448775"/>
            <a:ext cx="1083000" cy="749700"/>
          </a:xfrm>
          <a:prstGeom prst="roundRect">
            <a:avLst>
              <a:gd fmla="val 16667" name="adj"/>
            </a:avLst>
          </a:prstGeom>
          <a:solidFill>
            <a:srgbClr val="EFEFEF"/>
          </a:solidFill>
          <a:ln cap="flat" cmpd="sng" w="9525">
            <a:solidFill>
              <a:srgbClr val="CCCCC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s" sz="1100">
                <a:solidFill>
                  <a:schemeClr val="dk2"/>
                </a:solidFill>
                <a:latin typeface="Montserrat"/>
                <a:ea typeface="Montserrat"/>
                <a:cs typeface="Montserrat"/>
                <a:sym typeface="Montserrat"/>
              </a:rPr>
              <a:t>Comentarios</a:t>
            </a:r>
            <a:endParaRPr b="1" sz="1100">
              <a:solidFill>
                <a:schemeClr val="dk2"/>
              </a:solidFill>
              <a:latin typeface="Montserrat"/>
              <a:ea typeface="Montserrat"/>
              <a:cs typeface="Montserrat"/>
              <a:sym typeface="Montserrat"/>
            </a:endParaRPr>
          </a:p>
          <a:p>
            <a:pPr indent="0" lvl="0" marL="0" rtl="0" algn="ctr">
              <a:spcBef>
                <a:spcPts val="0"/>
              </a:spcBef>
              <a:spcAft>
                <a:spcPts val="0"/>
              </a:spcAft>
              <a:buNone/>
            </a:pPr>
            <a:r>
              <a:rPr i="1" lang="es" sz="900">
                <a:solidFill>
                  <a:schemeClr val="dk2"/>
                </a:solidFill>
                <a:latin typeface="Montserrat"/>
                <a:ea typeface="Montserrat"/>
                <a:cs typeface="Montserrat"/>
                <a:sym typeface="Montserrat"/>
              </a:rPr>
              <a:t>(Corpus)</a:t>
            </a:r>
            <a:endParaRPr i="1" sz="900">
              <a:solidFill>
                <a:schemeClr val="dk2"/>
              </a:solidFill>
              <a:latin typeface="Montserrat"/>
              <a:ea typeface="Montserrat"/>
              <a:cs typeface="Montserrat"/>
              <a:sym typeface="Montserrat"/>
            </a:endParaRPr>
          </a:p>
        </p:txBody>
      </p:sp>
      <p:sp>
        <p:nvSpPr>
          <p:cNvPr id="1129" name="Google Shape;1129;p60"/>
          <p:cNvSpPr txBox="1"/>
          <p:nvPr>
            <p:ph idx="1" type="body"/>
          </p:nvPr>
        </p:nvSpPr>
        <p:spPr>
          <a:xfrm>
            <a:off x="6491450" y="3041000"/>
            <a:ext cx="2213100" cy="431100"/>
          </a:xfrm>
          <a:prstGeom prst="rect">
            <a:avLst/>
          </a:prstGeom>
        </p:spPr>
        <p:txBody>
          <a:bodyPr anchorCtr="0" anchor="ctr" bIns="91425" lIns="91425" spcFirstLastPara="1" rIns="91425" wrap="square" tIns="91425">
            <a:noAutofit/>
          </a:bodyPr>
          <a:lstStyle/>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Unbalanced</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Over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Under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Tomek Link Under Sample</a:t>
            </a:r>
            <a:endParaRPr b="1" sz="700">
              <a:latin typeface="Montserrat"/>
              <a:ea typeface="Montserrat"/>
              <a:cs typeface="Montserrat"/>
              <a:sym typeface="Montserrat"/>
            </a:endParaRPr>
          </a:p>
        </p:txBody>
      </p:sp>
      <p:sp>
        <p:nvSpPr>
          <p:cNvPr id="1130" name="Google Shape;1130;p60"/>
          <p:cNvSpPr txBox="1"/>
          <p:nvPr>
            <p:ph idx="1" type="body"/>
          </p:nvPr>
        </p:nvSpPr>
        <p:spPr>
          <a:xfrm>
            <a:off x="6491450" y="3597788"/>
            <a:ext cx="2213100" cy="431100"/>
          </a:xfrm>
          <a:prstGeom prst="rect">
            <a:avLst/>
          </a:prstGeom>
        </p:spPr>
        <p:txBody>
          <a:bodyPr anchorCtr="0" anchor="ctr" bIns="91425" lIns="91425" spcFirstLastPara="1" rIns="91425" wrap="square" tIns="91425">
            <a:noAutofit/>
          </a:bodyPr>
          <a:lstStyle/>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Unbalanced</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Over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Under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Tomek Link Under Sample</a:t>
            </a:r>
            <a:endParaRPr b="1" sz="700">
              <a:latin typeface="Montserrat"/>
              <a:ea typeface="Montserrat"/>
              <a:cs typeface="Montserrat"/>
              <a:sym typeface="Montserrat"/>
            </a:endParaRPr>
          </a:p>
        </p:txBody>
      </p:sp>
      <p:sp>
        <p:nvSpPr>
          <p:cNvPr id="1131" name="Google Shape;1131;p60"/>
          <p:cNvSpPr txBox="1"/>
          <p:nvPr>
            <p:ph idx="1" type="body"/>
          </p:nvPr>
        </p:nvSpPr>
        <p:spPr>
          <a:xfrm>
            <a:off x="6491450" y="4154575"/>
            <a:ext cx="2213100" cy="431100"/>
          </a:xfrm>
          <a:prstGeom prst="rect">
            <a:avLst/>
          </a:prstGeom>
        </p:spPr>
        <p:txBody>
          <a:bodyPr anchorCtr="0" anchor="ctr" bIns="91425" lIns="91425" spcFirstLastPara="1" rIns="91425" wrap="square" tIns="91425">
            <a:noAutofit/>
          </a:bodyPr>
          <a:lstStyle/>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Unbalanced</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Over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Random Under Sampler</a:t>
            </a:r>
            <a:endParaRPr b="1" sz="700">
              <a:latin typeface="Montserrat"/>
              <a:ea typeface="Montserrat"/>
              <a:cs typeface="Montserrat"/>
              <a:sym typeface="Montserrat"/>
            </a:endParaRPr>
          </a:p>
          <a:p>
            <a:pPr indent="-273050" lvl="0" marL="457200" rtl="0" algn="l">
              <a:spcBef>
                <a:spcPts val="0"/>
              </a:spcBef>
              <a:spcAft>
                <a:spcPts val="0"/>
              </a:spcAft>
              <a:buSzPts val="700"/>
              <a:buFont typeface="Montserrat"/>
              <a:buChar char="●"/>
            </a:pPr>
            <a:r>
              <a:rPr b="1" lang="es" sz="700">
                <a:latin typeface="Montserrat"/>
                <a:ea typeface="Montserrat"/>
                <a:cs typeface="Montserrat"/>
                <a:sym typeface="Montserrat"/>
              </a:rPr>
              <a:t>Tomek Link Under Sample</a:t>
            </a:r>
            <a:endParaRPr b="1" sz="700">
              <a:latin typeface="Montserrat"/>
              <a:ea typeface="Montserrat"/>
              <a:cs typeface="Montserrat"/>
              <a:sym typeface="Montserrat"/>
            </a:endParaRPr>
          </a:p>
        </p:txBody>
      </p:sp>
      <p:grpSp>
        <p:nvGrpSpPr>
          <p:cNvPr id="1132" name="Google Shape;1132;p60"/>
          <p:cNvGrpSpPr/>
          <p:nvPr/>
        </p:nvGrpSpPr>
        <p:grpSpPr>
          <a:xfrm>
            <a:off x="3880738" y="3113150"/>
            <a:ext cx="1915500" cy="286800"/>
            <a:chOff x="4497900" y="1229975"/>
            <a:chExt cx="1915500" cy="286800"/>
          </a:xfrm>
        </p:grpSpPr>
        <p:sp>
          <p:nvSpPr>
            <p:cNvPr id="1133" name="Google Shape;1133;p60"/>
            <p:cNvSpPr/>
            <p:nvPr/>
          </p:nvSpPr>
          <p:spPr>
            <a:xfrm>
              <a:off x="4497900" y="1229975"/>
              <a:ext cx="1915500" cy="286800"/>
            </a:xfrm>
            <a:prstGeom prst="roundRect">
              <a:avLst>
                <a:gd fmla="val 16667" name="adj"/>
              </a:avLst>
            </a:prstGeom>
            <a:solidFill>
              <a:schemeClr val="dk2"/>
            </a:solidFill>
            <a:ln>
              <a:noFill/>
            </a:ln>
          </p:spPr>
          <p:txBody>
            <a:bodyPr anchorCtr="0" anchor="ctr" bIns="91425" lIns="342000" spcFirstLastPara="1" rIns="91425" wrap="square" tIns="91425">
              <a:noAutofit/>
            </a:bodyPr>
            <a:lstStyle/>
            <a:p>
              <a:pPr indent="0" lvl="0" marL="0" rtl="0" algn="ctr">
                <a:spcBef>
                  <a:spcPts val="0"/>
                </a:spcBef>
                <a:spcAft>
                  <a:spcPts val="0"/>
                </a:spcAft>
                <a:buNone/>
              </a:pPr>
              <a:r>
                <a:rPr b="1" lang="es" sz="900">
                  <a:solidFill>
                    <a:schemeClr val="lt1"/>
                  </a:solidFill>
                  <a:latin typeface="Montserrat"/>
                  <a:ea typeface="Montserrat"/>
                  <a:cs typeface="Montserrat"/>
                  <a:sym typeface="Montserrat"/>
                </a:rPr>
                <a:t>Logisitc Regression</a:t>
              </a:r>
              <a:endParaRPr b="1" sz="900">
                <a:solidFill>
                  <a:schemeClr val="lt1"/>
                </a:solidFill>
                <a:latin typeface="Montserrat"/>
                <a:ea typeface="Montserrat"/>
                <a:cs typeface="Montserrat"/>
                <a:sym typeface="Montserrat"/>
              </a:endParaRPr>
            </a:p>
          </p:txBody>
        </p:sp>
        <p:pic>
          <p:nvPicPr>
            <p:cNvPr id="1134" name="Google Shape;1134;p60"/>
            <p:cNvPicPr preferRelativeResize="0"/>
            <p:nvPr/>
          </p:nvPicPr>
          <p:blipFill>
            <a:blip r:embed="rId3">
              <a:alphaModFix/>
            </a:blip>
            <a:stretch>
              <a:fillRect/>
            </a:stretch>
          </p:blipFill>
          <p:spPr>
            <a:xfrm>
              <a:off x="4572000" y="1237975"/>
              <a:ext cx="270801" cy="270799"/>
            </a:xfrm>
            <a:prstGeom prst="rect">
              <a:avLst/>
            </a:prstGeom>
            <a:noFill/>
            <a:ln>
              <a:noFill/>
            </a:ln>
          </p:spPr>
        </p:pic>
      </p:grpSp>
      <p:grpSp>
        <p:nvGrpSpPr>
          <p:cNvPr id="1135" name="Google Shape;1135;p60"/>
          <p:cNvGrpSpPr/>
          <p:nvPr/>
        </p:nvGrpSpPr>
        <p:grpSpPr>
          <a:xfrm>
            <a:off x="3880738" y="3653925"/>
            <a:ext cx="1915500" cy="318825"/>
            <a:chOff x="4497900" y="1826913"/>
            <a:chExt cx="1915500" cy="318825"/>
          </a:xfrm>
        </p:grpSpPr>
        <p:sp>
          <p:nvSpPr>
            <p:cNvPr id="1136" name="Google Shape;1136;p60"/>
            <p:cNvSpPr/>
            <p:nvPr/>
          </p:nvSpPr>
          <p:spPr>
            <a:xfrm>
              <a:off x="4497900" y="1842925"/>
              <a:ext cx="1915500" cy="286800"/>
            </a:xfrm>
            <a:prstGeom prst="roundRect">
              <a:avLst>
                <a:gd fmla="val 16667" name="adj"/>
              </a:avLst>
            </a:prstGeom>
            <a:solidFill>
              <a:schemeClr val="dk2"/>
            </a:solidFill>
            <a:ln>
              <a:noFill/>
            </a:ln>
          </p:spPr>
          <p:txBody>
            <a:bodyPr anchorCtr="0" anchor="ctr" bIns="91425" lIns="342000" spcFirstLastPara="1" rIns="91425" wrap="square" tIns="91425">
              <a:noAutofit/>
            </a:bodyPr>
            <a:lstStyle/>
            <a:p>
              <a:pPr indent="0" lvl="0" marL="0" rtl="0" algn="ctr">
                <a:spcBef>
                  <a:spcPts val="0"/>
                </a:spcBef>
                <a:spcAft>
                  <a:spcPts val="0"/>
                </a:spcAft>
                <a:buNone/>
              </a:pPr>
              <a:r>
                <a:rPr b="1" lang="es" sz="900">
                  <a:solidFill>
                    <a:schemeClr val="lt1"/>
                  </a:solidFill>
                  <a:latin typeface="Montserrat"/>
                  <a:ea typeface="Montserrat"/>
                  <a:cs typeface="Montserrat"/>
                  <a:sym typeface="Montserrat"/>
                </a:rPr>
                <a:t>Multinomial NB</a:t>
              </a:r>
              <a:endParaRPr b="1" sz="900">
                <a:solidFill>
                  <a:schemeClr val="lt1"/>
                </a:solidFill>
                <a:latin typeface="Montserrat"/>
                <a:ea typeface="Montserrat"/>
                <a:cs typeface="Montserrat"/>
                <a:sym typeface="Montserrat"/>
              </a:endParaRPr>
            </a:p>
          </p:txBody>
        </p:sp>
        <p:pic>
          <p:nvPicPr>
            <p:cNvPr id="1137" name="Google Shape;1137;p60"/>
            <p:cNvPicPr preferRelativeResize="0"/>
            <p:nvPr/>
          </p:nvPicPr>
          <p:blipFill>
            <a:blip r:embed="rId4">
              <a:alphaModFix/>
            </a:blip>
            <a:stretch>
              <a:fillRect/>
            </a:stretch>
          </p:blipFill>
          <p:spPr>
            <a:xfrm>
              <a:off x="4547988" y="1826913"/>
              <a:ext cx="318825" cy="318825"/>
            </a:xfrm>
            <a:prstGeom prst="rect">
              <a:avLst/>
            </a:prstGeom>
            <a:noFill/>
            <a:ln>
              <a:noFill/>
            </a:ln>
          </p:spPr>
        </p:pic>
      </p:grpSp>
      <p:grpSp>
        <p:nvGrpSpPr>
          <p:cNvPr id="1138" name="Google Shape;1138;p60"/>
          <p:cNvGrpSpPr/>
          <p:nvPr/>
        </p:nvGrpSpPr>
        <p:grpSpPr>
          <a:xfrm>
            <a:off x="3880738" y="4226725"/>
            <a:ext cx="1915500" cy="286800"/>
            <a:chOff x="4497900" y="2455875"/>
            <a:chExt cx="1915500" cy="286800"/>
          </a:xfrm>
        </p:grpSpPr>
        <p:sp>
          <p:nvSpPr>
            <p:cNvPr id="1139" name="Google Shape;1139;p60"/>
            <p:cNvSpPr/>
            <p:nvPr/>
          </p:nvSpPr>
          <p:spPr>
            <a:xfrm>
              <a:off x="4497900" y="2455875"/>
              <a:ext cx="1915500" cy="286800"/>
            </a:xfrm>
            <a:prstGeom prst="roundRect">
              <a:avLst>
                <a:gd fmla="val 16667" name="adj"/>
              </a:avLst>
            </a:prstGeom>
            <a:solidFill>
              <a:schemeClr val="dk2"/>
            </a:solidFill>
            <a:ln>
              <a:noFill/>
            </a:ln>
          </p:spPr>
          <p:txBody>
            <a:bodyPr anchorCtr="0" anchor="ctr" bIns="91425" lIns="342000" spcFirstLastPara="1" rIns="91425" wrap="square" tIns="91425">
              <a:noAutofit/>
            </a:bodyPr>
            <a:lstStyle/>
            <a:p>
              <a:pPr indent="0" lvl="0" marL="0" rtl="0" algn="ctr">
                <a:spcBef>
                  <a:spcPts val="0"/>
                </a:spcBef>
                <a:spcAft>
                  <a:spcPts val="0"/>
                </a:spcAft>
                <a:buNone/>
              </a:pPr>
              <a:r>
                <a:rPr b="1" lang="es" sz="900">
                  <a:solidFill>
                    <a:schemeClr val="lt1"/>
                  </a:solidFill>
                  <a:latin typeface="Montserrat"/>
                  <a:ea typeface="Montserrat"/>
                  <a:cs typeface="Montserrat"/>
                  <a:sym typeface="Montserrat"/>
                </a:rPr>
                <a:t>Random Forest</a:t>
              </a:r>
              <a:endParaRPr b="1" sz="900">
                <a:solidFill>
                  <a:schemeClr val="lt1"/>
                </a:solidFill>
                <a:latin typeface="Montserrat"/>
                <a:ea typeface="Montserrat"/>
                <a:cs typeface="Montserrat"/>
                <a:sym typeface="Montserrat"/>
              </a:endParaRPr>
            </a:p>
          </p:txBody>
        </p:sp>
        <p:pic>
          <p:nvPicPr>
            <p:cNvPr id="1140" name="Google Shape;1140;p60"/>
            <p:cNvPicPr preferRelativeResize="0"/>
            <p:nvPr/>
          </p:nvPicPr>
          <p:blipFill>
            <a:blip r:embed="rId5">
              <a:alphaModFix/>
            </a:blip>
            <a:stretch>
              <a:fillRect/>
            </a:stretch>
          </p:blipFill>
          <p:spPr>
            <a:xfrm>
              <a:off x="4596025" y="2463875"/>
              <a:ext cx="270800" cy="270800"/>
            </a:xfrm>
            <a:prstGeom prst="rect">
              <a:avLst/>
            </a:prstGeom>
            <a:noFill/>
            <a:ln>
              <a:noFill/>
            </a:ln>
          </p:spPr>
        </p:pic>
      </p:grpSp>
      <p:sp>
        <p:nvSpPr>
          <p:cNvPr id="1141" name="Google Shape;1141;p60"/>
          <p:cNvSpPr/>
          <p:nvPr/>
        </p:nvSpPr>
        <p:spPr>
          <a:xfrm>
            <a:off x="1972025" y="3438488"/>
            <a:ext cx="1213500" cy="749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Count Vectorizer</a:t>
            </a:r>
            <a:endParaRPr b="1" sz="1100">
              <a:solidFill>
                <a:schemeClr val="lt1"/>
              </a:solidFill>
              <a:latin typeface="Montserrat"/>
              <a:ea typeface="Montserrat"/>
              <a:cs typeface="Montserrat"/>
              <a:sym typeface="Montserrat"/>
            </a:endParaRPr>
          </a:p>
        </p:txBody>
      </p:sp>
      <p:grpSp>
        <p:nvGrpSpPr>
          <p:cNvPr id="1142" name="Google Shape;1142;p60"/>
          <p:cNvGrpSpPr/>
          <p:nvPr/>
        </p:nvGrpSpPr>
        <p:grpSpPr>
          <a:xfrm>
            <a:off x="3185638" y="1277125"/>
            <a:ext cx="695100" cy="1113575"/>
            <a:chOff x="3185638" y="1429525"/>
            <a:chExt cx="695100" cy="1113575"/>
          </a:xfrm>
        </p:grpSpPr>
        <p:cxnSp>
          <p:nvCxnSpPr>
            <p:cNvPr id="1143" name="Google Shape;1143;p60"/>
            <p:cNvCxnSpPr/>
            <p:nvPr/>
          </p:nvCxnSpPr>
          <p:spPr>
            <a:xfrm flipH="1" rot="10800000">
              <a:off x="3185638" y="1429525"/>
              <a:ext cx="695100" cy="556800"/>
            </a:xfrm>
            <a:prstGeom prst="straightConnector1">
              <a:avLst/>
            </a:prstGeom>
            <a:noFill/>
            <a:ln cap="flat" cmpd="sng" w="9525">
              <a:solidFill>
                <a:srgbClr val="D9D9D9"/>
              </a:solidFill>
              <a:prstDash val="dash"/>
              <a:round/>
              <a:headEnd len="med" w="med" type="none"/>
              <a:tailEnd len="med" w="med" type="none"/>
            </a:ln>
          </p:spPr>
        </p:cxnSp>
        <p:cxnSp>
          <p:nvCxnSpPr>
            <p:cNvPr id="1144" name="Google Shape;1144;p60"/>
            <p:cNvCxnSpPr/>
            <p:nvPr/>
          </p:nvCxnSpPr>
          <p:spPr>
            <a:xfrm>
              <a:off x="3185638" y="1986313"/>
              <a:ext cx="695100" cy="0"/>
            </a:xfrm>
            <a:prstGeom prst="straightConnector1">
              <a:avLst/>
            </a:prstGeom>
            <a:noFill/>
            <a:ln cap="flat" cmpd="sng" w="9525">
              <a:solidFill>
                <a:srgbClr val="D9D9D9"/>
              </a:solidFill>
              <a:prstDash val="dash"/>
              <a:round/>
              <a:headEnd len="med" w="med" type="none"/>
              <a:tailEnd len="med" w="med" type="none"/>
            </a:ln>
          </p:spPr>
        </p:cxnSp>
        <p:cxnSp>
          <p:nvCxnSpPr>
            <p:cNvPr id="1145" name="Google Shape;1145;p60"/>
            <p:cNvCxnSpPr/>
            <p:nvPr/>
          </p:nvCxnSpPr>
          <p:spPr>
            <a:xfrm>
              <a:off x="3185638" y="1986300"/>
              <a:ext cx="695100" cy="556800"/>
            </a:xfrm>
            <a:prstGeom prst="straightConnector1">
              <a:avLst/>
            </a:prstGeom>
            <a:noFill/>
            <a:ln cap="flat" cmpd="sng" w="9525">
              <a:solidFill>
                <a:srgbClr val="D9D9D9"/>
              </a:solidFill>
              <a:prstDash val="dash"/>
              <a:round/>
              <a:headEnd len="med" w="med" type="none"/>
              <a:tailEnd len="med" w="med" type="none"/>
            </a:ln>
          </p:spPr>
        </p:cxnSp>
      </p:grpSp>
      <p:grpSp>
        <p:nvGrpSpPr>
          <p:cNvPr id="1146" name="Google Shape;1146;p60"/>
          <p:cNvGrpSpPr/>
          <p:nvPr/>
        </p:nvGrpSpPr>
        <p:grpSpPr>
          <a:xfrm>
            <a:off x="3185525" y="3258313"/>
            <a:ext cx="695100" cy="1113600"/>
            <a:chOff x="3185525" y="1429513"/>
            <a:chExt cx="695100" cy="1113600"/>
          </a:xfrm>
        </p:grpSpPr>
        <p:cxnSp>
          <p:nvCxnSpPr>
            <p:cNvPr id="1147" name="Google Shape;1147;p60"/>
            <p:cNvCxnSpPr/>
            <p:nvPr/>
          </p:nvCxnSpPr>
          <p:spPr>
            <a:xfrm flipH="1" rot="10800000">
              <a:off x="3185525" y="1429513"/>
              <a:ext cx="695100" cy="556800"/>
            </a:xfrm>
            <a:prstGeom prst="straightConnector1">
              <a:avLst/>
            </a:prstGeom>
            <a:noFill/>
            <a:ln cap="flat" cmpd="sng" w="9525">
              <a:solidFill>
                <a:srgbClr val="D9D9D9"/>
              </a:solidFill>
              <a:prstDash val="dash"/>
              <a:round/>
              <a:headEnd len="med" w="med" type="none"/>
              <a:tailEnd len="med" w="med" type="none"/>
            </a:ln>
          </p:spPr>
        </p:cxnSp>
        <p:cxnSp>
          <p:nvCxnSpPr>
            <p:cNvPr id="1148" name="Google Shape;1148;p60"/>
            <p:cNvCxnSpPr/>
            <p:nvPr/>
          </p:nvCxnSpPr>
          <p:spPr>
            <a:xfrm>
              <a:off x="3185525" y="1986313"/>
              <a:ext cx="695100" cy="0"/>
            </a:xfrm>
            <a:prstGeom prst="straightConnector1">
              <a:avLst/>
            </a:prstGeom>
            <a:noFill/>
            <a:ln cap="flat" cmpd="sng" w="9525">
              <a:solidFill>
                <a:srgbClr val="D9D9D9"/>
              </a:solidFill>
              <a:prstDash val="dash"/>
              <a:round/>
              <a:headEnd len="med" w="med" type="none"/>
              <a:tailEnd len="med" w="med" type="none"/>
            </a:ln>
          </p:spPr>
        </p:cxnSp>
        <p:cxnSp>
          <p:nvCxnSpPr>
            <p:cNvPr id="1149" name="Google Shape;1149;p60"/>
            <p:cNvCxnSpPr/>
            <p:nvPr/>
          </p:nvCxnSpPr>
          <p:spPr>
            <a:xfrm>
              <a:off x="3185525" y="1986313"/>
              <a:ext cx="695100" cy="556800"/>
            </a:xfrm>
            <a:prstGeom prst="straightConnector1">
              <a:avLst/>
            </a:prstGeom>
            <a:noFill/>
            <a:ln cap="flat" cmpd="sng" w="9525">
              <a:solidFill>
                <a:srgbClr val="D9D9D9"/>
              </a:solidFill>
              <a:prstDash val="dash"/>
              <a:round/>
              <a:headEnd len="med" w="med" type="none"/>
              <a:tailEnd len="med" w="med" type="none"/>
            </a:ln>
          </p:spPr>
        </p:cxnSp>
      </p:grpSp>
      <p:sp>
        <p:nvSpPr>
          <p:cNvPr id="1150" name="Google Shape;1150;p60"/>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0"/>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 Iniciales</a:t>
            </a:r>
            <a:endParaRPr b="1" sz="2800">
              <a:solidFill>
                <a:srgbClr val="434343"/>
              </a:solidFill>
              <a:latin typeface="Montserrat"/>
              <a:ea typeface="Montserrat"/>
              <a:cs typeface="Montserrat"/>
              <a:sym typeface="Montserrat"/>
            </a:endParaRPr>
          </a:p>
        </p:txBody>
      </p:sp>
      <p:cxnSp>
        <p:nvCxnSpPr>
          <p:cNvPr id="1152" name="Google Shape;1152;p60"/>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153" name="Google Shape;1153;p60"/>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154" name="Google Shape;1154;p60"/>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155" name="Google Shape;1155;p60"/>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1156" name="Google Shape;1156;p60"/>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157" name="Google Shape;1157;p60"/>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158" name="Google Shape;1158;p60"/>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60"/>
          <p:cNvPicPr preferRelativeResize="0"/>
          <p:nvPr/>
        </p:nvPicPr>
        <p:blipFill>
          <a:blip r:embed="rId6">
            <a:alphaModFix/>
          </a:blip>
          <a:stretch>
            <a:fillRect/>
          </a:stretch>
        </p:blipFill>
        <p:spPr>
          <a:xfrm>
            <a:off x="7462350" y="4662402"/>
            <a:ext cx="1603225" cy="481100"/>
          </a:xfrm>
          <a:prstGeom prst="rect">
            <a:avLst/>
          </a:prstGeom>
          <a:noFill/>
          <a:ln>
            <a:noFill/>
          </a:ln>
        </p:spPr>
      </p:pic>
      <p:cxnSp>
        <p:nvCxnSpPr>
          <p:cNvPr id="1160" name="Google Shape;1160;p60"/>
          <p:cNvCxnSpPr>
            <a:stCxn id="1128" idx="3"/>
            <a:endCxn id="1127" idx="1"/>
          </p:cNvCxnSpPr>
          <p:nvPr/>
        </p:nvCxnSpPr>
        <p:spPr>
          <a:xfrm flipH="1" rot="10800000">
            <a:off x="1263000" y="1833925"/>
            <a:ext cx="708900" cy="989700"/>
          </a:xfrm>
          <a:prstGeom prst="straightConnector1">
            <a:avLst/>
          </a:prstGeom>
          <a:noFill/>
          <a:ln cap="flat" cmpd="sng" w="9525">
            <a:solidFill>
              <a:srgbClr val="D9D9D9"/>
            </a:solidFill>
            <a:prstDash val="dash"/>
            <a:round/>
            <a:headEnd len="med" w="med" type="none"/>
            <a:tailEnd len="med" w="med" type="none"/>
          </a:ln>
        </p:spPr>
      </p:cxnSp>
      <p:cxnSp>
        <p:nvCxnSpPr>
          <p:cNvPr id="1161" name="Google Shape;1161;p60"/>
          <p:cNvCxnSpPr>
            <a:stCxn id="1128" idx="3"/>
            <a:endCxn id="1141" idx="1"/>
          </p:cNvCxnSpPr>
          <p:nvPr/>
        </p:nvCxnSpPr>
        <p:spPr>
          <a:xfrm>
            <a:off x="1263000" y="2823625"/>
            <a:ext cx="708900" cy="989700"/>
          </a:xfrm>
          <a:prstGeom prst="straightConnector1">
            <a:avLst/>
          </a:prstGeom>
          <a:noFill/>
          <a:ln cap="flat" cmpd="sng" w="9525">
            <a:solidFill>
              <a:srgbClr val="D9D9D9"/>
            </a:solidFill>
            <a:prstDash val="dash"/>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61"/>
          <p:cNvSpPr/>
          <p:nvPr/>
        </p:nvSpPr>
        <p:spPr>
          <a:xfrm>
            <a:off x="6707197" y="904200"/>
            <a:ext cx="1408200" cy="37845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167" name="Google Shape;1167;p61"/>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1"/>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 Iniciales | </a:t>
            </a:r>
            <a:r>
              <a:rPr lang="es" sz="2800">
                <a:solidFill>
                  <a:srgbClr val="999999"/>
                </a:solidFill>
                <a:latin typeface="Montserrat"/>
                <a:ea typeface="Montserrat"/>
                <a:cs typeface="Montserrat"/>
                <a:sym typeface="Montserrat"/>
              </a:rPr>
              <a:t>Mejores Resultados</a:t>
            </a:r>
            <a:endParaRPr sz="2800">
              <a:solidFill>
                <a:srgbClr val="999999"/>
              </a:solidFill>
              <a:latin typeface="Montserrat"/>
              <a:ea typeface="Montserrat"/>
              <a:cs typeface="Montserrat"/>
              <a:sym typeface="Montserrat"/>
            </a:endParaRPr>
          </a:p>
        </p:txBody>
      </p:sp>
      <p:cxnSp>
        <p:nvCxnSpPr>
          <p:cNvPr id="1169" name="Google Shape;1169;p61"/>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170" name="Google Shape;1170;p61"/>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171" name="Google Shape;1171;p61"/>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172" name="Google Shape;1172;p61"/>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1173" name="Google Shape;1173;p61"/>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174" name="Google Shape;1174;p61"/>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175" name="Google Shape;1175;p61"/>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6" name="Google Shape;1176;p61"/>
          <p:cNvPicPr preferRelativeResize="0"/>
          <p:nvPr/>
        </p:nvPicPr>
        <p:blipFill>
          <a:blip r:embed="rId3">
            <a:alphaModFix/>
          </a:blip>
          <a:stretch>
            <a:fillRect/>
          </a:stretch>
        </p:blipFill>
        <p:spPr>
          <a:xfrm>
            <a:off x="7462350" y="4662402"/>
            <a:ext cx="1603225" cy="481100"/>
          </a:xfrm>
          <a:prstGeom prst="rect">
            <a:avLst/>
          </a:prstGeom>
          <a:noFill/>
          <a:ln>
            <a:noFill/>
          </a:ln>
        </p:spPr>
      </p:pic>
      <p:sp>
        <p:nvSpPr>
          <p:cNvPr id="1177" name="Google Shape;1177;p61"/>
          <p:cNvSpPr/>
          <p:nvPr/>
        </p:nvSpPr>
        <p:spPr>
          <a:xfrm>
            <a:off x="449825" y="13295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F-1 Score</a:t>
            </a:r>
            <a:endParaRPr b="1" sz="1100">
              <a:solidFill>
                <a:schemeClr val="lt1"/>
              </a:solidFill>
              <a:latin typeface="Montserrat"/>
              <a:ea typeface="Montserrat"/>
              <a:cs typeface="Montserrat"/>
              <a:sym typeface="Montserrat"/>
            </a:endParaRPr>
          </a:p>
        </p:txBody>
      </p:sp>
      <p:sp>
        <p:nvSpPr>
          <p:cNvPr id="1178" name="Google Shape;1178;p61"/>
          <p:cNvSpPr/>
          <p:nvPr/>
        </p:nvSpPr>
        <p:spPr>
          <a:xfrm>
            <a:off x="449825" y="201269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Precision</a:t>
            </a:r>
            <a:endParaRPr b="1" sz="1100">
              <a:solidFill>
                <a:schemeClr val="lt1"/>
              </a:solidFill>
              <a:latin typeface="Montserrat"/>
              <a:ea typeface="Montserrat"/>
              <a:cs typeface="Montserrat"/>
              <a:sym typeface="Montserrat"/>
            </a:endParaRPr>
          </a:p>
        </p:txBody>
      </p:sp>
      <p:sp>
        <p:nvSpPr>
          <p:cNvPr id="1179" name="Google Shape;1179;p61"/>
          <p:cNvSpPr/>
          <p:nvPr/>
        </p:nvSpPr>
        <p:spPr>
          <a:xfrm>
            <a:off x="449825" y="269587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Recall</a:t>
            </a:r>
            <a:endParaRPr b="1" sz="1100">
              <a:solidFill>
                <a:schemeClr val="lt1"/>
              </a:solidFill>
              <a:latin typeface="Montserrat"/>
              <a:ea typeface="Montserrat"/>
              <a:cs typeface="Montserrat"/>
              <a:sym typeface="Montserrat"/>
            </a:endParaRPr>
          </a:p>
        </p:txBody>
      </p:sp>
      <p:sp>
        <p:nvSpPr>
          <p:cNvPr id="1180" name="Google Shape;1180;p61"/>
          <p:cNvSpPr/>
          <p:nvPr/>
        </p:nvSpPr>
        <p:spPr>
          <a:xfrm>
            <a:off x="449825" y="337904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Specificity</a:t>
            </a:r>
            <a:endParaRPr b="1" sz="1100">
              <a:solidFill>
                <a:schemeClr val="lt1"/>
              </a:solidFill>
              <a:latin typeface="Montserrat"/>
              <a:ea typeface="Montserrat"/>
              <a:cs typeface="Montserrat"/>
              <a:sym typeface="Montserrat"/>
            </a:endParaRPr>
          </a:p>
        </p:txBody>
      </p:sp>
      <p:sp>
        <p:nvSpPr>
          <p:cNvPr id="1181" name="Google Shape;1181;p61"/>
          <p:cNvSpPr/>
          <p:nvPr/>
        </p:nvSpPr>
        <p:spPr>
          <a:xfrm>
            <a:off x="449825" y="40622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AUC</a:t>
            </a:r>
            <a:endParaRPr b="1" sz="1100">
              <a:solidFill>
                <a:schemeClr val="lt1"/>
              </a:solidFill>
              <a:latin typeface="Montserrat"/>
              <a:ea typeface="Montserrat"/>
              <a:cs typeface="Montserrat"/>
              <a:sym typeface="Montserrat"/>
            </a:endParaRPr>
          </a:p>
        </p:txBody>
      </p:sp>
      <p:sp>
        <p:nvSpPr>
          <p:cNvPr id="1182" name="Google Shape;1182;p61"/>
          <p:cNvSpPr txBox="1"/>
          <p:nvPr>
            <p:ph idx="1" type="body"/>
          </p:nvPr>
        </p:nvSpPr>
        <p:spPr>
          <a:xfrm>
            <a:off x="3411149" y="904200"/>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latin typeface="Montserrat"/>
                <a:ea typeface="Montserrat"/>
                <a:cs typeface="Montserrat"/>
                <a:sym typeface="Montserrat"/>
              </a:rPr>
              <a:t>Modelo</a:t>
            </a:r>
            <a:endParaRPr sz="1500">
              <a:latin typeface="Montserrat"/>
              <a:ea typeface="Montserrat"/>
              <a:cs typeface="Montserrat"/>
              <a:sym typeface="Montserrat"/>
            </a:endParaRPr>
          </a:p>
        </p:txBody>
      </p:sp>
      <p:sp>
        <p:nvSpPr>
          <p:cNvPr id="1183" name="Google Shape;1183;p61"/>
          <p:cNvSpPr txBox="1"/>
          <p:nvPr>
            <p:ph idx="1" type="body"/>
          </p:nvPr>
        </p:nvSpPr>
        <p:spPr>
          <a:xfrm>
            <a:off x="6174547" y="904200"/>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latin typeface="Montserrat"/>
                <a:ea typeface="Montserrat"/>
                <a:cs typeface="Montserrat"/>
                <a:sym typeface="Montserrat"/>
              </a:rPr>
              <a:t>Score</a:t>
            </a:r>
            <a:endParaRPr sz="1500">
              <a:latin typeface="Montserrat"/>
              <a:ea typeface="Montserrat"/>
              <a:cs typeface="Montserrat"/>
              <a:sym typeface="Montserrat"/>
            </a:endParaRPr>
          </a:p>
        </p:txBody>
      </p:sp>
      <p:cxnSp>
        <p:nvCxnSpPr>
          <p:cNvPr id="1184" name="Google Shape;1184;p61"/>
          <p:cNvCxnSpPr/>
          <p:nvPr/>
        </p:nvCxnSpPr>
        <p:spPr>
          <a:xfrm flipH="1" rot="10800000">
            <a:off x="3821399" y="1182825"/>
            <a:ext cx="1653000" cy="7200"/>
          </a:xfrm>
          <a:prstGeom prst="straightConnector1">
            <a:avLst/>
          </a:prstGeom>
          <a:noFill/>
          <a:ln cap="flat" cmpd="sng" w="9525">
            <a:solidFill>
              <a:srgbClr val="CCCCCC"/>
            </a:solidFill>
            <a:prstDash val="solid"/>
            <a:round/>
            <a:headEnd len="med" w="med" type="none"/>
            <a:tailEnd len="med" w="med" type="none"/>
          </a:ln>
        </p:spPr>
      </p:cxnSp>
      <p:sp>
        <p:nvSpPr>
          <p:cNvPr id="1185" name="Google Shape;1185;p61"/>
          <p:cNvSpPr txBox="1"/>
          <p:nvPr>
            <p:ph idx="1" type="body"/>
          </p:nvPr>
        </p:nvSpPr>
        <p:spPr>
          <a:xfrm>
            <a:off x="3411149" y="15072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lang="es" sz="1300">
                <a:latin typeface="Montserrat"/>
                <a:ea typeface="Montserrat"/>
                <a:cs typeface="Montserrat"/>
                <a:sym typeface="Montserrat"/>
              </a:rPr>
              <a:t>Logistic Regression - TF-IDF (Tomek Links)</a:t>
            </a:r>
            <a:endParaRPr sz="1300">
              <a:latin typeface="Montserrat"/>
              <a:ea typeface="Montserrat"/>
              <a:cs typeface="Montserrat"/>
              <a:sym typeface="Montserrat"/>
            </a:endParaRPr>
          </a:p>
        </p:txBody>
      </p:sp>
      <p:sp>
        <p:nvSpPr>
          <p:cNvPr id="1186" name="Google Shape;1186;p61"/>
          <p:cNvSpPr txBox="1"/>
          <p:nvPr>
            <p:ph idx="1" type="body"/>
          </p:nvPr>
        </p:nvSpPr>
        <p:spPr>
          <a:xfrm>
            <a:off x="3411149" y="2190448"/>
            <a:ext cx="2473500" cy="2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sz="1300">
                <a:latin typeface="Montserrat"/>
                <a:ea typeface="Montserrat"/>
                <a:cs typeface="Montserrat"/>
                <a:sym typeface="Montserrat"/>
              </a:rPr>
              <a:t>Logistic Regression - TF-IDF (Under Sampling)</a:t>
            </a:r>
            <a:endParaRPr sz="1300">
              <a:latin typeface="Montserrat"/>
              <a:ea typeface="Montserrat"/>
              <a:cs typeface="Montserrat"/>
              <a:sym typeface="Montserrat"/>
            </a:endParaRPr>
          </a:p>
        </p:txBody>
      </p:sp>
      <p:sp>
        <p:nvSpPr>
          <p:cNvPr id="1187" name="Google Shape;1187;p61"/>
          <p:cNvSpPr txBox="1"/>
          <p:nvPr>
            <p:ph idx="1" type="body"/>
          </p:nvPr>
        </p:nvSpPr>
        <p:spPr>
          <a:xfrm>
            <a:off x="3411149" y="2873623"/>
            <a:ext cx="2473500" cy="2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s" sz="1300">
                <a:latin typeface="Montserrat"/>
                <a:ea typeface="Montserrat"/>
                <a:cs typeface="Montserrat"/>
                <a:sym typeface="Montserrat"/>
              </a:rPr>
              <a:t>Random Forest</a:t>
            </a:r>
            <a:r>
              <a:rPr lang="es" sz="1300">
                <a:latin typeface="Montserrat"/>
                <a:ea typeface="Montserrat"/>
                <a:cs typeface="Montserrat"/>
                <a:sym typeface="Montserrat"/>
              </a:rPr>
              <a:t> - Count Vectorizer (Unbalanced)</a:t>
            </a:r>
            <a:endParaRPr sz="1300">
              <a:latin typeface="Montserrat"/>
              <a:ea typeface="Montserrat"/>
              <a:cs typeface="Montserrat"/>
              <a:sym typeface="Montserrat"/>
            </a:endParaRPr>
          </a:p>
        </p:txBody>
      </p:sp>
      <p:sp>
        <p:nvSpPr>
          <p:cNvPr id="1188" name="Google Shape;1188;p61"/>
          <p:cNvSpPr txBox="1"/>
          <p:nvPr>
            <p:ph idx="1" type="body"/>
          </p:nvPr>
        </p:nvSpPr>
        <p:spPr>
          <a:xfrm>
            <a:off x="3411149" y="3556798"/>
            <a:ext cx="2473500" cy="2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lang="es" sz="1300">
                <a:latin typeface="Montserrat"/>
                <a:ea typeface="Montserrat"/>
                <a:cs typeface="Montserrat"/>
                <a:sym typeface="Montserrat"/>
              </a:rPr>
              <a:t>Logistic Regression - TF-IDF (Under Sampling)</a:t>
            </a:r>
            <a:endParaRPr sz="1300">
              <a:latin typeface="Montserrat"/>
              <a:ea typeface="Montserrat"/>
              <a:cs typeface="Montserrat"/>
              <a:sym typeface="Montserrat"/>
            </a:endParaRPr>
          </a:p>
        </p:txBody>
      </p:sp>
      <p:sp>
        <p:nvSpPr>
          <p:cNvPr id="1189" name="Google Shape;1189;p61"/>
          <p:cNvSpPr txBox="1"/>
          <p:nvPr>
            <p:ph idx="1" type="body"/>
          </p:nvPr>
        </p:nvSpPr>
        <p:spPr>
          <a:xfrm>
            <a:off x="3411149" y="4239973"/>
            <a:ext cx="2473500" cy="2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lang="es" sz="1300">
                <a:latin typeface="Montserrat"/>
                <a:ea typeface="Montserrat"/>
                <a:cs typeface="Montserrat"/>
                <a:sym typeface="Montserrat"/>
              </a:rPr>
              <a:t>Logistic Regression - TF-IDF (Over Sampling)</a:t>
            </a:r>
            <a:endParaRPr sz="1300">
              <a:latin typeface="Montserrat"/>
              <a:ea typeface="Montserrat"/>
              <a:cs typeface="Montserrat"/>
              <a:sym typeface="Montserrat"/>
            </a:endParaRPr>
          </a:p>
        </p:txBody>
      </p:sp>
      <p:sp>
        <p:nvSpPr>
          <p:cNvPr id="1190" name="Google Shape;1190;p61"/>
          <p:cNvSpPr txBox="1"/>
          <p:nvPr>
            <p:ph idx="1" type="body"/>
          </p:nvPr>
        </p:nvSpPr>
        <p:spPr>
          <a:xfrm>
            <a:off x="6174547" y="15072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92.5%</a:t>
            </a:r>
            <a:endParaRPr sz="1500">
              <a:solidFill>
                <a:srgbClr val="6AA84F"/>
              </a:solidFill>
              <a:latin typeface="Montserrat"/>
              <a:ea typeface="Montserrat"/>
              <a:cs typeface="Montserrat"/>
              <a:sym typeface="Montserrat"/>
            </a:endParaRPr>
          </a:p>
        </p:txBody>
      </p:sp>
      <p:sp>
        <p:nvSpPr>
          <p:cNvPr id="1191" name="Google Shape;1191;p61"/>
          <p:cNvSpPr txBox="1"/>
          <p:nvPr>
            <p:ph idx="1" type="body"/>
          </p:nvPr>
        </p:nvSpPr>
        <p:spPr>
          <a:xfrm>
            <a:off x="6174547" y="219044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94.2%</a:t>
            </a:r>
            <a:endParaRPr sz="1500">
              <a:solidFill>
                <a:srgbClr val="6AA84F"/>
              </a:solidFill>
              <a:latin typeface="Montserrat"/>
              <a:ea typeface="Montserrat"/>
              <a:cs typeface="Montserrat"/>
              <a:sym typeface="Montserrat"/>
            </a:endParaRPr>
          </a:p>
        </p:txBody>
      </p:sp>
      <p:sp>
        <p:nvSpPr>
          <p:cNvPr id="1192" name="Google Shape;1192;p61"/>
          <p:cNvSpPr txBox="1"/>
          <p:nvPr>
            <p:ph idx="1" type="body"/>
          </p:nvPr>
        </p:nvSpPr>
        <p:spPr>
          <a:xfrm>
            <a:off x="6174547" y="287362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99.9%</a:t>
            </a:r>
            <a:endParaRPr sz="1500">
              <a:solidFill>
                <a:srgbClr val="6AA84F"/>
              </a:solidFill>
              <a:latin typeface="Montserrat"/>
              <a:ea typeface="Montserrat"/>
              <a:cs typeface="Montserrat"/>
              <a:sym typeface="Montserrat"/>
            </a:endParaRPr>
          </a:p>
        </p:txBody>
      </p:sp>
      <p:sp>
        <p:nvSpPr>
          <p:cNvPr id="1193" name="Google Shape;1193;p61"/>
          <p:cNvSpPr txBox="1"/>
          <p:nvPr>
            <p:ph idx="1" type="body"/>
          </p:nvPr>
        </p:nvSpPr>
        <p:spPr>
          <a:xfrm>
            <a:off x="6174547" y="3556798"/>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90.1%</a:t>
            </a:r>
            <a:endParaRPr sz="1500">
              <a:solidFill>
                <a:srgbClr val="6AA84F"/>
              </a:solidFill>
              <a:latin typeface="Montserrat"/>
              <a:ea typeface="Montserrat"/>
              <a:cs typeface="Montserrat"/>
              <a:sym typeface="Montserrat"/>
            </a:endParaRPr>
          </a:p>
        </p:txBody>
      </p:sp>
      <p:sp>
        <p:nvSpPr>
          <p:cNvPr id="1194" name="Google Shape;1194;p61"/>
          <p:cNvSpPr txBox="1"/>
          <p:nvPr>
            <p:ph idx="1" type="body"/>
          </p:nvPr>
        </p:nvSpPr>
        <p:spPr>
          <a:xfrm>
            <a:off x="6174547" y="4239973"/>
            <a:ext cx="24735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1500">
                <a:solidFill>
                  <a:srgbClr val="6AA84F"/>
                </a:solidFill>
                <a:latin typeface="Montserrat"/>
                <a:ea typeface="Montserrat"/>
                <a:cs typeface="Montserrat"/>
                <a:sym typeface="Montserrat"/>
              </a:rPr>
              <a:t>0.95</a:t>
            </a:r>
            <a:endParaRPr sz="1500">
              <a:solidFill>
                <a:srgbClr val="6AA84F"/>
              </a:solidFill>
              <a:latin typeface="Montserrat"/>
              <a:ea typeface="Montserrat"/>
              <a:cs typeface="Montserrat"/>
              <a:sym typeface="Montserrat"/>
            </a:endParaRPr>
          </a:p>
        </p:txBody>
      </p:sp>
      <p:sp>
        <p:nvSpPr>
          <p:cNvPr id="1195" name="Google Shape;1195;p61"/>
          <p:cNvSpPr/>
          <p:nvPr/>
        </p:nvSpPr>
        <p:spPr>
          <a:xfrm>
            <a:off x="1906713" y="14022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1"/>
          <p:cNvSpPr/>
          <p:nvPr/>
        </p:nvSpPr>
        <p:spPr>
          <a:xfrm>
            <a:off x="1906713" y="208544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1"/>
          <p:cNvSpPr/>
          <p:nvPr/>
        </p:nvSpPr>
        <p:spPr>
          <a:xfrm>
            <a:off x="1906713" y="276862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1"/>
          <p:cNvSpPr/>
          <p:nvPr/>
        </p:nvSpPr>
        <p:spPr>
          <a:xfrm>
            <a:off x="1906713" y="345179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1"/>
          <p:cNvSpPr/>
          <p:nvPr/>
        </p:nvSpPr>
        <p:spPr>
          <a:xfrm>
            <a:off x="1906713" y="41349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1">
            <a:hlinkClick action="ppaction://hlinksldjump" r:id="rId4"/>
          </p:cNvPr>
          <p:cNvSpPr/>
          <p:nvPr/>
        </p:nvSpPr>
        <p:spPr>
          <a:xfrm>
            <a:off x="449825" y="13295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201" name="Google Shape;1201;p61">
            <a:hlinkClick action="ppaction://hlinksldjump" r:id="rId5"/>
          </p:cNvPr>
          <p:cNvSpPr/>
          <p:nvPr/>
        </p:nvSpPr>
        <p:spPr>
          <a:xfrm>
            <a:off x="449825" y="20153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202" name="Google Shape;1202;p61">
            <a:hlinkClick action="ppaction://hlinksldjump" r:id="rId6"/>
          </p:cNvPr>
          <p:cNvSpPr/>
          <p:nvPr/>
        </p:nvSpPr>
        <p:spPr>
          <a:xfrm>
            <a:off x="449825" y="27011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203" name="Google Shape;1203;p61">
            <a:hlinkClick action="ppaction://hlinksldjump" r:id="rId7"/>
          </p:cNvPr>
          <p:cNvSpPr/>
          <p:nvPr/>
        </p:nvSpPr>
        <p:spPr>
          <a:xfrm>
            <a:off x="449825" y="33764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204" name="Google Shape;1204;p61">
            <a:hlinkClick action="ppaction://hlinksldjump" r:id="rId8"/>
          </p:cNvPr>
          <p:cNvSpPr/>
          <p:nvPr/>
        </p:nvSpPr>
        <p:spPr>
          <a:xfrm>
            <a:off x="449825" y="405697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62"/>
          <p:cNvSpPr txBox="1"/>
          <p:nvPr>
            <p:ph idx="1" type="body"/>
          </p:nvPr>
        </p:nvSpPr>
        <p:spPr>
          <a:xfrm>
            <a:off x="431650" y="1006500"/>
            <a:ext cx="8445000" cy="40089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1200"/>
              </a:spcAft>
              <a:buNone/>
            </a:pPr>
            <a:r>
              <a:rPr lang="es" sz="1500">
                <a:latin typeface="Montserrat"/>
                <a:ea typeface="Montserrat"/>
                <a:cs typeface="Montserrat"/>
                <a:sym typeface="Montserrat"/>
              </a:rPr>
              <a:t>Basados en la fuerte performance de los modelos iniciales, buscamos limpiar el ruido de la información para considerar solamente las palabras más relevantes y así intentar mejorar nuestros resultados</a:t>
            </a:r>
            <a:endParaRPr sz="1500">
              <a:solidFill>
                <a:schemeClr val="dk1"/>
              </a:solidFill>
              <a:latin typeface="Montserrat"/>
              <a:ea typeface="Montserrat"/>
              <a:cs typeface="Montserrat"/>
              <a:sym typeface="Montserrat"/>
            </a:endParaRPr>
          </a:p>
        </p:txBody>
      </p:sp>
      <p:sp>
        <p:nvSpPr>
          <p:cNvPr id="1210" name="Google Shape;1210;p62"/>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2"/>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Ajuste de los </a:t>
            </a:r>
            <a:r>
              <a:rPr b="1" lang="es" sz="2800">
                <a:solidFill>
                  <a:srgbClr val="434343"/>
                </a:solidFill>
                <a:latin typeface="Montserrat"/>
                <a:ea typeface="Montserrat"/>
                <a:cs typeface="Montserrat"/>
                <a:sym typeface="Montserrat"/>
              </a:rPr>
              <a:t>Modelos Iniciales</a:t>
            </a:r>
            <a:endParaRPr b="1" sz="2800">
              <a:solidFill>
                <a:srgbClr val="434343"/>
              </a:solidFill>
              <a:latin typeface="Montserrat"/>
              <a:ea typeface="Montserrat"/>
              <a:cs typeface="Montserrat"/>
              <a:sym typeface="Montserrat"/>
            </a:endParaRPr>
          </a:p>
        </p:txBody>
      </p:sp>
      <p:cxnSp>
        <p:nvCxnSpPr>
          <p:cNvPr id="1212" name="Google Shape;1212;p62"/>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213" name="Google Shape;1213;p62"/>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214" name="Google Shape;1214;p62"/>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215" name="Google Shape;1215;p62"/>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216" name="Google Shape;1216;p62"/>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217" name="Google Shape;1217;p62"/>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218" name="Google Shape;1218;p62"/>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219" name="Google Shape;1219;p62"/>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2"/>
          <p:cNvSpPr/>
          <p:nvPr/>
        </p:nvSpPr>
        <p:spPr>
          <a:xfrm>
            <a:off x="3326688" y="2086900"/>
            <a:ext cx="2692500" cy="25311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s">
                <a:latin typeface="Montserrat"/>
                <a:ea typeface="Montserrat"/>
                <a:cs typeface="Montserrat"/>
                <a:sym typeface="Montserrat"/>
              </a:rPr>
              <a:t>Grid Search</a:t>
            </a:r>
            <a:endParaRPr b="1">
              <a:latin typeface="Montserrat"/>
              <a:ea typeface="Montserrat"/>
              <a:cs typeface="Montserrat"/>
              <a:sym typeface="Montserrat"/>
            </a:endParaRPr>
          </a:p>
        </p:txBody>
      </p:sp>
      <p:sp>
        <p:nvSpPr>
          <p:cNvPr id="1221" name="Google Shape;1221;p62"/>
          <p:cNvSpPr/>
          <p:nvPr/>
        </p:nvSpPr>
        <p:spPr>
          <a:xfrm>
            <a:off x="468000" y="2086900"/>
            <a:ext cx="2692500" cy="2531100"/>
          </a:xfrm>
          <a:prstGeom prst="rect">
            <a:avLst/>
          </a:prstGeom>
          <a:solidFill>
            <a:srgbClr val="03A0B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SVD</a:t>
            </a:r>
            <a:endParaRPr b="1">
              <a:solidFill>
                <a:schemeClr val="lt1"/>
              </a:solidFill>
              <a:latin typeface="Montserrat"/>
              <a:ea typeface="Montserrat"/>
              <a:cs typeface="Montserrat"/>
              <a:sym typeface="Montserrat"/>
            </a:endParaRPr>
          </a:p>
        </p:txBody>
      </p:sp>
      <p:sp>
        <p:nvSpPr>
          <p:cNvPr id="1222" name="Google Shape;1222;p62"/>
          <p:cNvSpPr/>
          <p:nvPr/>
        </p:nvSpPr>
        <p:spPr>
          <a:xfrm>
            <a:off x="6185377" y="2086900"/>
            <a:ext cx="2692500" cy="2531100"/>
          </a:xfrm>
          <a:prstGeom prst="rect">
            <a:avLst/>
          </a:prstGeom>
          <a:solidFill>
            <a:srgbClr val="03A0B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Select K Best</a:t>
            </a:r>
            <a:endParaRPr b="1">
              <a:solidFill>
                <a:schemeClr val="lt1"/>
              </a:solidFill>
              <a:latin typeface="Montserrat"/>
              <a:ea typeface="Montserrat"/>
              <a:cs typeface="Montserrat"/>
              <a:sym typeface="Montserrat"/>
            </a:endParaRPr>
          </a:p>
        </p:txBody>
      </p:sp>
      <p:pic>
        <p:nvPicPr>
          <p:cNvPr id="1223" name="Google Shape;1223;p62"/>
          <p:cNvPicPr preferRelativeResize="0"/>
          <p:nvPr/>
        </p:nvPicPr>
        <p:blipFill>
          <a:blip r:embed="rId4">
            <a:alphaModFix/>
          </a:blip>
          <a:stretch>
            <a:fillRect/>
          </a:stretch>
        </p:blipFill>
        <p:spPr>
          <a:xfrm>
            <a:off x="3936488" y="2849638"/>
            <a:ext cx="1472900" cy="1472900"/>
          </a:xfrm>
          <a:prstGeom prst="rect">
            <a:avLst/>
          </a:prstGeom>
          <a:noFill/>
          <a:ln>
            <a:noFill/>
          </a:ln>
        </p:spPr>
      </p:pic>
      <p:pic>
        <p:nvPicPr>
          <p:cNvPr id="1224" name="Google Shape;1224;p62"/>
          <p:cNvPicPr preferRelativeResize="0"/>
          <p:nvPr/>
        </p:nvPicPr>
        <p:blipFill>
          <a:blip r:embed="rId5">
            <a:alphaModFix/>
          </a:blip>
          <a:stretch>
            <a:fillRect/>
          </a:stretch>
        </p:blipFill>
        <p:spPr>
          <a:xfrm>
            <a:off x="6795177" y="2849638"/>
            <a:ext cx="1472900" cy="1472900"/>
          </a:xfrm>
          <a:prstGeom prst="rect">
            <a:avLst/>
          </a:prstGeom>
          <a:noFill/>
          <a:ln>
            <a:noFill/>
          </a:ln>
        </p:spPr>
      </p:pic>
      <p:pic>
        <p:nvPicPr>
          <p:cNvPr id="1225" name="Google Shape;1225;p62"/>
          <p:cNvPicPr preferRelativeResize="0"/>
          <p:nvPr/>
        </p:nvPicPr>
        <p:blipFill rotWithShape="1">
          <a:blip r:embed="rId6">
            <a:alphaModFix/>
          </a:blip>
          <a:srcRect b="8901" l="8700" r="9832" t="9131"/>
          <a:stretch/>
        </p:blipFill>
        <p:spPr>
          <a:xfrm>
            <a:off x="1173219" y="2879951"/>
            <a:ext cx="1282062" cy="12898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63"/>
          <p:cNvSpPr/>
          <p:nvPr/>
        </p:nvSpPr>
        <p:spPr>
          <a:xfrm>
            <a:off x="2108253" y="15212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231" name="Google Shape;1231;p63"/>
          <p:cNvSpPr/>
          <p:nvPr/>
        </p:nvSpPr>
        <p:spPr>
          <a:xfrm>
            <a:off x="3860444" y="15212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232" name="Google Shape;1232;p63"/>
          <p:cNvSpPr/>
          <p:nvPr/>
        </p:nvSpPr>
        <p:spPr>
          <a:xfrm>
            <a:off x="5612653" y="15212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233" name="Google Shape;1233;p63"/>
          <p:cNvSpPr/>
          <p:nvPr/>
        </p:nvSpPr>
        <p:spPr>
          <a:xfrm>
            <a:off x="7364925" y="15212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234" name="Google Shape;1234;p63"/>
          <p:cNvSpPr/>
          <p:nvPr/>
        </p:nvSpPr>
        <p:spPr>
          <a:xfrm>
            <a:off x="355950" y="1521200"/>
            <a:ext cx="1603200" cy="2668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235" name="Google Shape;1235;p63"/>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3"/>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Resultados Finales</a:t>
            </a:r>
            <a:endParaRPr b="1" sz="2800">
              <a:solidFill>
                <a:srgbClr val="434343"/>
              </a:solidFill>
              <a:latin typeface="Montserrat"/>
              <a:ea typeface="Montserrat"/>
              <a:cs typeface="Montserrat"/>
              <a:sym typeface="Montserrat"/>
            </a:endParaRPr>
          </a:p>
        </p:txBody>
      </p:sp>
      <p:cxnSp>
        <p:nvCxnSpPr>
          <p:cNvPr id="1237" name="Google Shape;1237;p63"/>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238" name="Google Shape;1238;p63"/>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239" name="Google Shape;1239;p63"/>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240" name="Google Shape;1240;p63"/>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241" name="Google Shape;1241;p63"/>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242" name="Google Shape;1242;p63"/>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243" name="Google Shape;1243;p63"/>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244" name="Google Shape;1244;p63"/>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3"/>
          <p:cNvSpPr/>
          <p:nvPr/>
        </p:nvSpPr>
        <p:spPr>
          <a:xfrm>
            <a:off x="432750" y="23152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Accuracy</a:t>
            </a:r>
            <a:endParaRPr b="1" sz="1100">
              <a:solidFill>
                <a:schemeClr val="lt1"/>
              </a:solidFill>
              <a:latin typeface="Montserrat"/>
              <a:ea typeface="Montserrat"/>
              <a:cs typeface="Montserrat"/>
              <a:sym typeface="Montserrat"/>
            </a:endParaRPr>
          </a:p>
        </p:txBody>
      </p:sp>
      <p:sp>
        <p:nvSpPr>
          <p:cNvPr id="1246" name="Google Shape;1246;p63"/>
          <p:cNvSpPr/>
          <p:nvPr/>
        </p:nvSpPr>
        <p:spPr>
          <a:xfrm>
            <a:off x="2185053" y="23152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Precision</a:t>
            </a:r>
            <a:endParaRPr b="1" sz="1100">
              <a:solidFill>
                <a:schemeClr val="lt1"/>
              </a:solidFill>
              <a:latin typeface="Montserrat"/>
              <a:ea typeface="Montserrat"/>
              <a:cs typeface="Montserrat"/>
              <a:sym typeface="Montserrat"/>
            </a:endParaRPr>
          </a:p>
        </p:txBody>
      </p:sp>
      <p:sp>
        <p:nvSpPr>
          <p:cNvPr id="1247" name="Google Shape;1247;p63"/>
          <p:cNvSpPr/>
          <p:nvPr/>
        </p:nvSpPr>
        <p:spPr>
          <a:xfrm>
            <a:off x="3937244" y="23152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Recall</a:t>
            </a:r>
            <a:endParaRPr b="1" sz="1100">
              <a:solidFill>
                <a:schemeClr val="lt1"/>
              </a:solidFill>
              <a:latin typeface="Montserrat"/>
              <a:ea typeface="Montserrat"/>
              <a:cs typeface="Montserrat"/>
              <a:sym typeface="Montserrat"/>
            </a:endParaRPr>
          </a:p>
        </p:txBody>
      </p:sp>
      <p:sp>
        <p:nvSpPr>
          <p:cNvPr id="1248" name="Google Shape;1248;p63"/>
          <p:cNvSpPr/>
          <p:nvPr/>
        </p:nvSpPr>
        <p:spPr>
          <a:xfrm>
            <a:off x="5689453" y="23152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Specificity</a:t>
            </a:r>
            <a:endParaRPr b="1" sz="1100">
              <a:solidFill>
                <a:schemeClr val="lt1"/>
              </a:solidFill>
              <a:latin typeface="Montserrat"/>
              <a:ea typeface="Montserrat"/>
              <a:cs typeface="Montserrat"/>
              <a:sym typeface="Montserrat"/>
            </a:endParaRPr>
          </a:p>
        </p:txBody>
      </p:sp>
      <p:sp>
        <p:nvSpPr>
          <p:cNvPr id="1249" name="Google Shape;1249;p63"/>
          <p:cNvSpPr/>
          <p:nvPr/>
        </p:nvSpPr>
        <p:spPr>
          <a:xfrm>
            <a:off x="7441725" y="2315245"/>
            <a:ext cx="1449600" cy="230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F-1 Score</a:t>
            </a:r>
            <a:endParaRPr b="1" sz="1100">
              <a:solidFill>
                <a:schemeClr val="lt1"/>
              </a:solidFill>
              <a:latin typeface="Montserrat"/>
              <a:ea typeface="Montserrat"/>
              <a:cs typeface="Montserrat"/>
              <a:sym typeface="Montserrat"/>
            </a:endParaRPr>
          </a:p>
        </p:txBody>
      </p:sp>
      <p:grpSp>
        <p:nvGrpSpPr>
          <p:cNvPr id="1250" name="Google Shape;1250;p63"/>
          <p:cNvGrpSpPr/>
          <p:nvPr/>
        </p:nvGrpSpPr>
        <p:grpSpPr>
          <a:xfrm>
            <a:off x="901050" y="2717463"/>
            <a:ext cx="513000" cy="355200"/>
            <a:chOff x="901050" y="2336463"/>
            <a:chExt cx="513000" cy="355200"/>
          </a:xfrm>
        </p:grpSpPr>
        <p:sp>
          <p:nvSpPr>
            <p:cNvPr id="1251" name="Google Shape;1251;p63"/>
            <p:cNvSpPr/>
            <p:nvPr/>
          </p:nvSpPr>
          <p:spPr>
            <a:xfrm rot="5400000">
              <a:off x="1068750"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rot="5400000">
              <a:off x="1068750"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63"/>
          <p:cNvGrpSpPr/>
          <p:nvPr/>
        </p:nvGrpSpPr>
        <p:grpSpPr>
          <a:xfrm>
            <a:off x="2653353" y="2717463"/>
            <a:ext cx="513000" cy="355200"/>
            <a:chOff x="2653353" y="2336463"/>
            <a:chExt cx="513000" cy="355200"/>
          </a:xfrm>
        </p:grpSpPr>
        <p:sp>
          <p:nvSpPr>
            <p:cNvPr id="1254" name="Google Shape;1254;p63"/>
            <p:cNvSpPr/>
            <p:nvPr/>
          </p:nvSpPr>
          <p:spPr>
            <a:xfrm rot="5400000">
              <a:off x="2821053"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rot="5400000">
              <a:off x="2821053"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63"/>
          <p:cNvGrpSpPr/>
          <p:nvPr/>
        </p:nvGrpSpPr>
        <p:grpSpPr>
          <a:xfrm>
            <a:off x="4405544" y="2717463"/>
            <a:ext cx="513000" cy="355200"/>
            <a:chOff x="4405544" y="2336463"/>
            <a:chExt cx="513000" cy="355200"/>
          </a:xfrm>
        </p:grpSpPr>
        <p:sp>
          <p:nvSpPr>
            <p:cNvPr id="1257" name="Google Shape;1257;p63"/>
            <p:cNvSpPr/>
            <p:nvPr/>
          </p:nvSpPr>
          <p:spPr>
            <a:xfrm rot="5400000">
              <a:off x="4573244"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rot="5400000">
              <a:off x="4573244"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63"/>
          <p:cNvGrpSpPr/>
          <p:nvPr/>
        </p:nvGrpSpPr>
        <p:grpSpPr>
          <a:xfrm>
            <a:off x="6157753" y="2717463"/>
            <a:ext cx="513000" cy="355200"/>
            <a:chOff x="6157753" y="2336463"/>
            <a:chExt cx="513000" cy="355200"/>
          </a:xfrm>
        </p:grpSpPr>
        <p:sp>
          <p:nvSpPr>
            <p:cNvPr id="1260" name="Google Shape;1260;p63"/>
            <p:cNvSpPr/>
            <p:nvPr/>
          </p:nvSpPr>
          <p:spPr>
            <a:xfrm rot="5400000">
              <a:off x="6325453"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rot="5400000">
              <a:off x="6325453"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63"/>
          <p:cNvGrpSpPr/>
          <p:nvPr/>
        </p:nvGrpSpPr>
        <p:grpSpPr>
          <a:xfrm>
            <a:off x="7910025" y="2717463"/>
            <a:ext cx="513000" cy="355200"/>
            <a:chOff x="7910025" y="2336463"/>
            <a:chExt cx="513000" cy="355200"/>
          </a:xfrm>
        </p:grpSpPr>
        <p:sp>
          <p:nvSpPr>
            <p:cNvPr id="1263" name="Google Shape;1263;p63"/>
            <p:cNvSpPr/>
            <p:nvPr/>
          </p:nvSpPr>
          <p:spPr>
            <a:xfrm rot="5400000">
              <a:off x="8077725" y="21687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rot="5400000">
              <a:off x="8077725" y="2346363"/>
              <a:ext cx="177600" cy="5130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63"/>
          <p:cNvSpPr txBox="1"/>
          <p:nvPr>
            <p:ph idx="1" type="body"/>
          </p:nvPr>
        </p:nvSpPr>
        <p:spPr>
          <a:xfrm>
            <a:off x="503100" y="1934250"/>
            <a:ext cx="13089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2500">
                <a:solidFill>
                  <a:srgbClr val="6AA84F"/>
                </a:solidFill>
                <a:latin typeface="Montserrat"/>
                <a:ea typeface="Montserrat"/>
                <a:cs typeface="Montserrat"/>
                <a:sym typeface="Montserrat"/>
              </a:rPr>
              <a:t>92%</a:t>
            </a:r>
            <a:endParaRPr sz="2500">
              <a:solidFill>
                <a:srgbClr val="6AA84F"/>
              </a:solidFill>
              <a:latin typeface="Montserrat"/>
              <a:ea typeface="Montserrat"/>
              <a:cs typeface="Montserrat"/>
              <a:sym typeface="Montserrat"/>
            </a:endParaRPr>
          </a:p>
        </p:txBody>
      </p:sp>
      <p:sp>
        <p:nvSpPr>
          <p:cNvPr id="1266" name="Google Shape;1266;p63"/>
          <p:cNvSpPr txBox="1"/>
          <p:nvPr>
            <p:ph idx="1" type="body"/>
          </p:nvPr>
        </p:nvSpPr>
        <p:spPr>
          <a:xfrm>
            <a:off x="2255403" y="1934250"/>
            <a:ext cx="13089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2500">
                <a:solidFill>
                  <a:srgbClr val="6AA84F"/>
                </a:solidFill>
                <a:latin typeface="Montserrat"/>
                <a:ea typeface="Montserrat"/>
                <a:cs typeface="Montserrat"/>
                <a:sym typeface="Montserrat"/>
              </a:rPr>
              <a:t>92%</a:t>
            </a:r>
            <a:endParaRPr sz="2500">
              <a:solidFill>
                <a:srgbClr val="6AA84F"/>
              </a:solidFill>
              <a:latin typeface="Montserrat"/>
              <a:ea typeface="Montserrat"/>
              <a:cs typeface="Montserrat"/>
              <a:sym typeface="Montserrat"/>
            </a:endParaRPr>
          </a:p>
        </p:txBody>
      </p:sp>
      <p:sp>
        <p:nvSpPr>
          <p:cNvPr id="1267" name="Google Shape;1267;p63"/>
          <p:cNvSpPr txBox="1"/>
          <p:nvPr>
            <p:ph idx="1" type="body"/>
          </p:nvPr>
        </p:nvSpPr>
        <p:spPr>
          <a:xfrm>
            <a:off x="4007594" y="1934250"/>
            <a:ext cx="13089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2500">
                <a:solidFill>
                  <a:srgbClr val="6AA84F"/>
                </a:solidFill>
                <a:latin typeface="Montserrat"/>
                <a:ea typeface="Montserrat"/>
                <a:cs typeface="Montserrat"/>
                <a:sym typeface="Montserrat"/>
              </a:rPr>
              <a:t>92%</a:t>
            </a:r>
            <a:endParaRPr sz="2500">
              <a:solidFill>
                <a:srgbClr val="6AA84F"/>
              </a:solidFill>
              <a:latin typeface="Montserrat"/>
              <a:ea typeface="Montserrat"/>
              <a:cs typeface="Montserrat"/>
              <a:sym typeface="Montserrat"/>
            </a:endParaRPr>
          </a:p>
        </p:txBody>
      </p:sp>
      <p:sp>
        <p:nvSpPr>
          <p:cNvPr id="1268" name="Google Shape;1268;p63"/>
          <p:cNvSpPr txBox="1"/>
          <p:nvPr>
            <p:ph idx="1" type="body"/>
          </p:nvPr>
        </p:nvSpPr>
        <p:spPr>
          <a:xfrm>
            <a:off x="5759803" y="1934250"/>
            <a:ext cx="1308900" cy="271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b="1" lang="es" sz="2500">
                <a:solidFill>
                  <a:srgbClr val="6AA84F"/>
                </a:solidFill>
                <a:latin typeface="Montserrat"/>
                <a:ea typeface="Montserrat"/>
                <a:cs typeface="Montserrat"/>
                <a:sym typeface="Montserrat"/>
              </a:rPr>
              <a:t>90</a:t>
            </a:r>
            <a:r>
              <a:rPr b="1" lang="es" sz="2500">
                <a:solidFill>
                  <a:srgbClr val="6AA84F"/>
                </a:solidFill>
                <a:latin typeface="Montserrat"/>
                <a:ea typeface="Montserrat"/>
                <a:cs typeface="Montserrat"/>
                <a:sym typeface="Montserrat"/>
              </a:rPr>
              <a:t>%</a:t>
            </a:r>
            <a:endParaRPr sz="2500">
              <a:solidFill>
                <a:srgbClr val="6AA84F"/>
              </a:solidFill>
              <a:latin typeface="Montserrat"/>
              <a:ea typeface="Montserrat"/>
              <a:cs typeface="Montserrat"/>
              <a:sym typeface="Montserrat"/>
            </a:endParaRPr>
          </a:p>
        </p:txBody>
      </p:sp>
      <p:sp>
        <p:nvSpPr>
          <p:cNvPr id="1269" name="Google Shape;1269;p63"/>
          <p:cNvSpPr txBox="1"/>
          <p:nvPr>
            <p:ph idx="1" type="body"/>
          </p:nvPr>
        </p:nvSpPr>
        <p:spPr>
          <a:xfrm>
            <a:off x="7512075" y="1934250"/>
            <a:ext cx="1308900" cy="2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s" sz="2500">
                <a:solidFill>
                  <a:srgbClr val="6AA84F"/>
                </a:solidFill>
                <a:latin typeface="Montserrat"/>
                <a:ea typeface="Montserrat"/>
                <a:cs typeface="Montserrat"/>
                <a:sym typeface="Montserrat"/>
              </a:rPr>
              <a:t>92%</a:t>
            </a:r>
            <a:endParaRPr b="1" sz="2500">
              <a:solidFill>
                <a:srgbClr val="6AA84F"/>
              </a:solidFill>
              <a:latin typeface="Montserrat"/>
              <a:ea typeface="Montserrat"/>
              <a:cs typeface="Montserrat"/>
              <a:sym typeface="Montserrat"/>
            </a:endParaRPr>
          </a:p>
        </p:txBody>
      </p:sp>
      <p:sp>
        <p:nvSpPr>
          <p:cNvPr id="1270" name="Google Shape;1270;p63"/>
          <p:cNvSpPr txBox="1"/>
          <p:nvPr>
            <p:ph idx="1" type="body"/>
          </p:nvPr>
        </p:nvSpPr>
        <p:spPr>
          <a:xfrm>
            <a:off x="432750" y="3230600"/>
            <a:ext cx="1449600" cy="763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i="1" lang="es" sz="1300">
                <a:latin typeface="Montserrat"/>
                <a:ea typeface="Montserrat"/>
                <a:cs typeface="Montserrat"/>
                <a:sym typeface="Montserrat"/>
              </a:rPr>
              <a:t>Comentarios clasificados correctamente</a:t>
            </a:r>
            <a:endParaRPr i="1" sz="1300">
              <a:latin typeface="Montserrat"/>
              <a:ea typeface="Montserrat"/>
              <a:cs typeface="Montserrat"/>
              <a:sym typeface="Montserrat"/>
            </a:endParaRPr>
          </a:p>
        </p:txBody>
      </p:sp>
      <p:sp>
        <p:nvSpPr>
          <p:cNvPr id="1271" name="Google Shape;1271;p63"/>
          <p:cNvSpPr txBox="1"/>
          <p:nvPr>
            <p:ph idx="1" type="body"/>
          </p:nvPr>
        </p:nvSpPr>
        <p:spPr>
          <a:xfrm>
            <a:off x="2115603" y="3230600"/>
            <a:ext cx="1588500" cy="763200"/>
          </a:xfrm>
          <a:prstGeom prst="rect">
            <a:avLst/>
          </a:prstGeom>
        </p:spPr>
        <p:txBody>
          <a:bodyPr anchorCtr="0" anchor="ctr" bIns="91425" lIns="91425" spcFirstLastPara="1" rIns="91425" wrap="square" tIns="91425">
            <a:noAutofit/>
          </a:bodyPr>
          <a:lstStyle/>
          <a:p>
            <a:pPr indent="-122149" lvl="0" marL="89999" marR="0" rtl="0" algn="l">
              <a:lnSpc>
                <a:spcPct val="115000"/>
              </a:lnSpc>
              <a:spcBef>
                <a:spcPts val="0"/>
              </a:spcBef>
              <a:spcAft>
                <a:spcPts val="0"/>
              </a:spcAft>
              <a:buSzPts val="1300"/>
              <a:buFont typeface="Montserrat"/>
              <a:buChar char="●"/>
            </a:pPr>
            <a:r>
              <a:rPr i="1" lang="es" sz="1300">
                <a:latin typeface="Montserrat"/>
                <a:ea typeface="Montserrat"/>
                <a:cs typeface="Montserrat"/>
                <a:sym typeface="Montserrat"/>
              </a:rPr>
              <a:t>Clasificados como Positivos</a:t>
            </a:r>
            <a:endParaRPr i="1" sz="1300">
              <a:latin typeface="Montserrat"/>
              <a:ea typeface="Montserrat"/>
              <a:cs typeface="Montserrat"/>
              <a:sym typeface="Montserrat"/>
            </a:endParaRPr>
          </a:p>
          <a:p>
            <a:pPr indent="-122149" lvl="0" marL="89999" marR="0" rtl="0" algn="l">
              <a:lnSpc>
                <a:spcPct val="115000"/>
              </a:lnSpc>
              <a:spcBef>
                <a:spcPts val="600"/>
              </a:spcBef>
              <a:spcAft>
                <a:spcPts val="600"/>
              </a:spcAft>
              <a:buSzPts val="1300"/>
              <a:buFont typeface="Montserrat"/>
              <a:buChar char="●"/>
            </a:pPr>
            <a:r>
              <a:rPr i="1" lang="es" sz="1300">
                <a:latin typeface="Montserrat"/>
                <a:ea typeface="Montserrat"/>
                <a:cs typeface="Montserrat"/>
                <a:sym typeface="Montserrat"/>
              </a:rPr>
              <a:t>Son Positivos</a:t>
            </a:r>
            <a:endParaRPr i="1" sz="1300">
              <a:latin typeface="Montserrat"/>
              <a:ea typeface="Montserrat"/>
              <a:cs typeface="Montserrat"/>
              <a:sym typeface="Montserrat"/>
            </a:endParaRPr>
          </a:p>
        </p:txBody>
      </p:sp>
      <p:sp>
        <p:nvSpPr>
          <p:cNvPr id="1272" name="Google Shape;1272;p63"/>
          <p:cNvSpPr txBox="1"/>
          <p:nvPr>
            <p:ph idx="1" type="body"/>
          </p:nvPr>
        </p:nvSpPr>
        <p:spPr>
          <a:xfrm>
            <a:off x="3860444" y="3230600"/>
            <a:ext cx="1603200" cy="763200"/>
          </a:xfrm>
          <a:prstGeom prst="rect">
            <a:avLst/>
          </a:prstGeom>
        </p:spPr>
        <p:txBody>
          <a:bodyPr anchorCtr="0" anchor="ctr" bIns="91425" lIns="91425" spcFirstLastPara="1" rIns="91425" wrap="square" tIns="91425">
            <a:noAutofit/>
          </a:bodyPr>
          <a:lstStyle/>
          <a:p>
            <a:pPr indent="-122149" lvl="0" marL="89999" marR="0" rtl="0" algn="l">
              <a:lnSpc>
                <a:spcPct val="115000"/>
              </a:lnSpc>
              <a:spcBef>
                <a:spcPts val="0"/>
              </a:spcBef>
              <a:spcAft>
                <a:spcPts val="0"/>
              </a:spcAft>
              <a:buSzPts val="1300"/>
              <a:buFont typeface="Montserrat"/>
              <a:buChar char="●"/>
            </a:pPr>
            <a:r>
              <a:rPr i="1" lang="es" sz="1300">
                <a:latin typeface="Montserrat"/>
                <a:ea typeface="Montserrat"/>
                <a:cs typeface="Montserrat"/>
                <a:sym typeface="Montserrat"/>
              </a:rPr>
              <a:t>Son Positivos</a:t>
            </a:r>
            <a:endParaRPr i="1" sz="1300">
              <a:latin typeface="Montserrat"/>
              <a:ea typeface="Montserrat"/>
              <a:cs typeface="Montserrat"/>
              <a:sym typeface="Montserrat"/>
            </a:endParaRPr>
          </a:p>
          <a:p>
            <a:pPr indent="-122149" lvl="0" marL="89999" marR="0" rtl="0" algn="l">
              <a:lnSpc>
                <a:spcPct val="115000"/>
              </a:lnSpc>
              <a:spcBef>
                <a:spcPts val="600"/>
              </a:spcBef>
              <a:spcAft>
                <a:spcPts val="600"/>
              </a:spcAft>
              <a:buSzPts val="1300"/>
              <a:buFont typeface="Montserrat"/>
              <a:buChar char="●"/>
            </a:pPr>
            <a:r>
              <a:rPr i="1" lang="es" sz="1300">
                <a:latin typeface="Montserrat"/>
                <a:ea typeface="Montserrat"/>
                <a:cs typeface="Montserrat"/>
                <a:sym typeface="Montserrat"/>
              </a:rPr>
              <a:t>Clasificados como Positivos</a:t>
            </a:r>
            <a:endParaRPr i="1" sz="1300">
              <a:latin typeface="Montserrat"/>
              <a:ea typeface="Montserrat"/>
              <a:cs typeface="Montserrat"/>
              <a:sym typeface="Montserrat"/>
            </a:endParaRPr>
          </a:p>
        </p:txBody>
      </p:sp>
      <p:sp>
        <p:nvSpPr>
          <p:cNvPr id="1273" name="Google Shape;1273;p63"/>
          <p:cNvSpPr txBox="1"/>
          <p:nvPr>
            <p:ph idx="1" type="body"/>
          </p:nvPr>
        </p:nvSpPr>
        <p:spPr>
          <a:xfrm>
            <a:off x="5612653" y="3230600"/>
            <a:ext cx="1603200" cy="763200"/>
          </a:xfrm>
          <a:prstGeom prst="rect">
            <a:avLst/>
          </a:prstGeom>
        </p:spPr>
        <p:txBody>
          <a:bodyPr anchorCtr="0" anchor="ctr" bIns="91425" lIns="91425" spcFirstLastPara="1" rIns="54000" wrap="square" tIns="91425">
            <a:noAutofit/>
          </a:bodyPr>
          <a:lstStyle/>
          <a:p>
            <a:pPr indent="-122149" lvl="0" marL="89999" marR="0" rtl="0" algn="l">
              <a:lnSpc>
                <a:spcPct val="115000"/>
              </a:lnSpc>
              <a:spcBef>
                <a:spcPts val="0"/>
              </a:spcBef>
              <a:spcAft>
                <a:spcPts val="0"/>
              </a:spcAft>
              <a:buSzPts val="1300"/>
              <a:buFont typeface="Montserrat"/>
              <a:buChar char="●"/>
            </a:pPr>
            <a:r>
              <a:rPr i="1" lang="es" sz="1300">
                <a:latin typeface="Montserrat"/>
                <a:ea typeface="Montserrat"/>
                <a:cs typeface="Montserrat"/>
                <a:sym typeface="Montserrat"/>
              </a:rPr>
              <a:t>Son Negativos</a:t>
            </a:r>
            <a:endParaRPr i="1" sz="1300">
              <a:latin typeface="Montserrat"/>
              <a:ea typeface="Montserrat"/>
              <a:cs typeface="Montserrat"/>
              <a:sym typeface="Montserrat"/>
            </a:endParaRPr>
          </a:p>
          <a:p>
            <a:pPr indent="-122149" lvl="0" marL="89999" marR="0" rtl="0" algn="l">
              <a:lnSpc>
                <a:spcPct val="115000"/>
              </a:lnSpc>
              <a:spcBef>
                <a:spcPts val="600"/>
              </a:spcBef>
              <a:spcAft>
                <a:spcPts val="600"/>
              </a:spcAft>
              <a:buSzPts val="1300"/>
              <a:buFont typeface="Montserrat"/>
              <a:buChar char="●"/>
            </a:pPr>
            <a:r>
              <a:rPr i="1" lang="es" sz="1300">
                <a:latin typeface="Montserrat"/>
                <a:ea typeface="Montserrat"/>
                <a:cs typeface="Montserrat"/>
                <a:sym typeface="Montserrat"/>
              </a:rPr>
              <a:t>Clasificados como Negativos</a:t>
            </a:r>
            <a:endParaRPr i="1" sz="1300">
              <a:latin typeface="Montserrat"/>
              <a:ea typeface="Montserrat"/>
              <a:cs typeface="Montserrat"/>
              <a:sym typeface="Montserrat"/>
            </a:endParaRPr>
          </a:p>
        </p:txBody>
      </p:sp>
      <p:sp>
        <p:nvSpPr>
          <p:cNvPr id="1274" name="Google Shape;1274;p63"/>
          <p:cNvSpPr txBox="1"/>
          <p:nvPr>
            <p:ph idx="1" type="body"/>
          </p:nvPr>
        </p:nvSpPr>
        <p:spPr>
          <a:xfrm>
            <a:off x="7441725" y="3230600"/>
            <a:ext cx="1449600" cy="7632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i="1" lang="es" sz="1300">
                <a:latin typeface="Montserrat"/>
                <a:ea typeface="Montserrat"/>
                <a:cs typeface="Montserrat"/>
                <a:sym typeface="Montserrat"/>
              </a:rPr>
              <a:t>Performance general (ajustada para desbalanceo) </a:t>
            </a:r>
            <a:endParaRPr i="1" sz="1300">
              <a:latin typeface="Montserrat"/>
              <a:ea typeface="Montserrat"/>
              <a:cs typeface="Montserrat"/>
              <a:sym typeface="Montserrat"/>
            </a:endParaRPr>
          </a:p>
        </p:txBody>
      </p:sp>
      <p:sp>
        <p:nvSpPr>
          <p:cNvPr id="1275" name="Google Shape;1275;p63"/>
          <p:cNvSpPr txBox="1"/>
          <p:nvPr>
            <p:ph idx="1" type="body"/>
          </p:nvPr>
        </p:nvSpPr>
        <p:spPr>
          <a:xfrm>
            <a:off x="431650" y="1006500"/>
            <a:ext cx="8445000" cy="431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1200"/>
              </a:spcAft>
              <a:buNone/>
            </a:pPr>
            <a:r>
              <a:rPr lang="es" sz="1500">
                <a:latin typeface="Montserrat"/>
                <a:ea typeface="Montserrat"/>
                <a:cs typeface="Montserrat"/>
                <a:sym typeface="Montserrat"/>
              </a:rPr>
              <a:t>Luego de aplicar estas herramientas, logramos mejorar nuestra performance: </a:t>
            </a:r>
            <a:endParaRPr sz="1500">
              <a:solidFill>
                <a:schemeClr val="dk1"/>
              </a:solidFill>
              <a:latin typeface="Montserrat"/>
              <a:ea typeface="Montserrat"/>
              <a:cs typeface="Montserrat"/>
              <a:sym typeface="Montserrat"/>
            </a:endParaRPr>
          </a:p>
        </p:txBody>
      </p:sp>
      <p:sp>
        <p:nvSpPr>
          <p:cNvPr id="1276" name="Google Shape;1276;p63"/>
          <p:cNvSpPr/>
          <p:nvPr/>
        </p:nvSpPr>
        <p:spPr>
          <a:xfrm>
            <a:off x="356000" y="4383400"/>
            <a:ext cx="8612100" cy="27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s" sz="1000">
                <a:solidFill>
                  <a:schemeClr val="dk2"/>
                </a:solidFill>
                <a:latin typeface="Montserrat"/>
                <a:ea typeface="Montserrat"/>
                <a:cs typeface="Montserrat"/>
                <a:sym typeface="Montserrat"/>
              </a:rPr>
              <a:t>Modelo Final: Random Forest (TF-IDF) + Select K Best</a:t>
            </a:r>
            <a:endParaRPr b="1" i="1" sz="1000">
              <a:solidFill>
                <a:schemeClr val="dk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9"/>
          <p:cNvSpPr/>
          <p:nvPr/>
        </p:nvSpPr>
        <p:spPr>
          <a:xfrm>
            <a:off x="6803600" y="0"/>
            <a:ext cx="23403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Descripción del Negocio | </a:t>
            </a:r>
            <a:r>
              <a:rPr lang="es" sz="2800">
                <a:solidFill>
                  <a:srgbClr val="03A0B1"/>
                </a:solidFill>
                <a:latin typeface="Montserrat"/>
                <a:ea typeface="Montserrat"/>
                <a:cs typeface="Montserrat"/>
                <a:sym typeface="Montserrat"/>
              </a:rPr>
              <a:t>Olist</a:t>
            </a:r>
            <a:endParaRPr sz="2800">
              <a:solidFill>
                <a:srgbClr val="03A0B1"/>
              </a:solidFill>
              <a:latin typeface="Montserrat"/>
              <a:ea typeface="Montserrat"/>
              <a:cs typeface="Montserrat"/>
              <a:sym typeface="Montserrat"/>
            </a:endParaRPr>
          </a:p>
        </p:txBody>
      </p:sp>
      <p:cxnSp>
        <p:nvCxnSpPr>
          <p:cNvPr id="236" name="Google Shape;236;p19"/>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237" name="Google Shape;237;p19"/>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238" name="Google Shape;238;p19"/>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239" name="Google Shape;239;p19"/>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240" name="Google Shape;240;p19"/>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241" name="Google Shape;241;p19"/>
          <p:cNvCxnSpPr/>
          <p:nvPr/>
        </p:nvCxnSpPr>
        <p:spPr>
          <a:xfrm flipH="1" rot="10800000">
            <a:off x="432825" y="827700"/>
            <a:ext cx="6208500" cy="300"/>
          </a:xfrm>
          <a:prstGeom prst="straightConnector1">
            <a:avLst/>
          </a:prstGeom>
          <a:noFill/>
          <a:ln cap="flat" cmpd="sng" w="9525">
            <a:solidFill>
              <a:srgbClr val="666666"/>
            </a:solidFill>
            <a:prstDash val="dot"/>
            <a:round/>
            <a:headEnd len="med" w="med" type="none"/>
            <a:tailEnd len="med" w="med" type="none"/>
          </a:ln>
        </p:spPr>
      </p:cxnSp>
      <p:cxnSp>
        <p:nvCxnSpPr>
          <p:cNvPr id="242" name="Google Shape;242;p19"/>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243" name="Google Shape;243;p19"/>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txBox="1"/>
          <p:nvPr/>
        </p:nvSpPr>
        <p:spPr>
          <a:xfrm>
            <a:off x="7802925" y="1120700"/>
            <a:ext cx="119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200">
                <a:solidFill>
                  <a:schemeClr val="lt1"/>
                </a:solidFill>
                <a:latin typeface="Montserrat"/>
                <a:ea typeface="Montserrat"/>
                <a:cs typeface="Montserrat"/>
                <a:sym typeface="Montserrat"/>
              </a:rPr>
              <a:t>en cifras:</a:t>
            </a:r>
            <a:endParaRPr b="1" i="1" sz="1200">
              <a:solidFill>
                <a:schemeClr val="lt1"/>
              </a:solidFill>
              <a:latin typeface="Montserrat"/>
              <a:ea typeface="Montserrat"/>
              <a:cs typeface="Montserrat"/>
              <a:sym typeface="Montserrat"/>
            </a:endParaRPr>
          </a:p>
        </p:txBody>
      </p:sp>
      <p:pic>
        <p:nvPicPr>
          <p:cNvPr id="245" name="Google Shape;245;p19"/>
          <p:cNvPicPr preferRelativeResize="0"/>
          <p:nvPr/>
        </p:nvPicPr>
        <p:blipFill>
          <a:blip r:embed="rId4">
            <a:alphaModFix/>
          </a:blip>
          <a:stretch>
            <a:fillRect/>
          </a:stretch>
        </p:blipFill>
        <p:spPr>
          <a:xfrm>
            <a:off x="6922500" y="978800"/>
            <a:ext cx="789200" cy="316800"/>
          </a:xfrm>
          <a:prstGeom prst="rect">
            <a:avLst/>
          </a:prstGeom>
          <a:noFill/>
          <a:ln>
            <a:noFill/>
          </a:ln>
        </p:spPr>
      </p:pic>
      <p:sp>
        <p:nvSpPr>
          <p:cNvPr id="246" name="Google Shape;246;p19"/>
          <p:cNvSpPr txBox="1"/>
          <p:nvPr/>
        </p:nvSpPr>
        <p:spPr>
          <a:xfrm>
            <a:off x="6819050" y="1639775"/>
            <a:ext cx="10785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300">
                <a:solidFill>
                  <a:schemeClr val="lt1"/>
                </a:solidFill>
                <a:latin typeface="Montserrat"/>
                <a:ea typeface="Montserrat"/>
                <a:cs typeface="Montserrat"/>
                <a:sym typeface="Montserrat"/>
              </a:rPr>
              <a:t>+14</a:t>
            </a:r>
            <a:br>
              <a:rPr b="1" lang="es" sz="1000">
                <a:solidFill>
                  <a:schemeClr val="lt1"/>
                </a:solidFill>
                <a:latin typeface="Montserrat"/>
                <a:ea typeface="Montserrat"/>
                <a:cs typeface="Montserrat"/>
                <a:sym typeface="Montserrat"/>
              </a:rPr>
            </a:br>
            <a:r>
              <a:rPr b="1" lang="es" sz="700">
                <a:solidFill>
                  <a:schemeClr val="lt1"/>
                </a:solidFill>
                <a:latin typeface="Montserrat"/>
                <a:ea typeface="Montserrat"/>
                <a:cs typeface="Montserrat"/>
                <a:sym typeface="Montserrat"/>
              </a:rPr>
              <a:t>Años de Experiencia</a:t>
            </a:r>
            <a:endParaRPr b="1" sz="700">
              <a:solidFill>
                <a:schemeClr val="lt1"/>
              </a:solidFill>
              <a:latin typeface="Montserrat"/>
              <a:ea typeface="Montserrat"/>
              <a:cs typeface="Montserrat"/>
              <a:sym typeface="Montserrat"/>
            </a:endParaRPr>
          </a:p>
        </p:txBody>
      </p:sp>
      <p:sp>
        <p:nvSpPr>
          <p:cNvPr id="247" name="Google Shape;247;p19"/>
          <p:cNvSpPr txBox="1"/>
          <p:nvPr/>
        </p:nvSpPr>
        <p:spPr>
          <a:xfrm>
            <a:off x="7973750" y="1639775"/>
            <a:ext cx="1078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300">
                <a:solidFill>
                  <a:schemeClr val="lt1"/>
                </a:solidFill>
                <a:latin typeface="Montserrat"/>
                <a:ea typeface="Montserrat"/>
                <a:cs typeface="Montserrat"/>
                <a:sym typeface="Montserrat"/>
              </a:rPr>
              <a:t>+800</a:t>
            </a:r>
            <a:br>
              <a:rPr b="1" lang="es" sz="1000">
                <a:solidFill>
                  <a:schemeClr val="lt1"/>
                </a:solidFill>
                <a:latin typeface="Montserrat"/>
                <a:ea typeface="Montserrat"/>
                <a:cs typeface="Montserrat"/>
                <a:sym typeface="Montserrat"/>
              </a:rPr>
            </a:br>
            <a:r>
              <a:rPr b="1" lang="es" sz="700">
                <a:solidFill>
                  <a:schemeClr val="lt1"/>
                </a:solidFill>
                <a:latin typeface="Montserrat"/>
                <a:ea typeface="Montserrat"/>
                <a:cs typeface="Montserrat"/>
                <a:sym typeface="Montserrat"/>
              </a:rPr>
              <a:t>Empleados</a:t>
            </a:r>
            <a:endParaRPr b="1" sz="700">
              <a:solidFill>
                <a:schemeClr val="lt1"/>
              </a:solidFill>
              <a:latin typeface="Montserrat"/>
              <a:ea typeface="Montserrat"/>
              <a:cs typeface="Montserrat"/>
              <a:sym typeface="Montserrat"/>
            </a:endParaRPr>
          </a:p>
        </p:txBody>
      </p:sp>
      <p:sp>
        <p:nvSpPr>
          <p:cNvPr id="248" name="Google Shape;248;p19"/>
          <p:cNvSpPr txBox="1"/>
          <p:nvPr/>
        </p:nvSpPr>
        <p:spPr>
          <a:xfrm>
            <a:off x="6819050" y="2655338"/>
            <a:ext cx="10785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300">
                <a:solidFill>
                  <a:schemeClr val="lt1"/>
                </a:solidFill>
                <a:latin typeface="Montserrat"/>
                <a:ea typeface="Montserrat"/>
                <a:cs typeface="Montserrat"/>
                <a:sym typeface="Montserrat"/>
              </a:rPr>
              <a:t>+180</a:t>
            </a:r>
            <a:br>
              <a:rPr b="1" lang="es" sz="1000">
                <a:solidFill>
                  <a:schemeClr val="lt1"/>
                </a:solidFill>
                <a:latin typeface="Montserrat"/>
                <a:ea typeface="Montserrat"/>
                <a:cs typeface="Montserrat"/>
                <a:sym typeface="Montserrat"/>
              </a:rPr>
            </a:br>
            <a:r>
              <a:rPr b="1" lang="es" sz="700">
                <a:solidFill>
                  <a:schemeClr val="lt1"/>
                </a:solidFill>
                <a:latin typeface="Montserrat"/>
                <a:ea typeface="Montserrat"/>
                <a:cs typeface="Montserrat"/>
                <a:sym typeface="Montserrat"/>
              </a:rPr>
              <a:t>Países con Presencia</a:t>
            </a:r>
            <a:endParaRPr b="1" sz="700">
              <a:solidFill>
                <a:schemeClr val="lt1"/>
              </a:solidFill>
              <a:latin typeface="Montserrat"/>
              <a:ea typeface="Montserrat"/>
              <a:cs typeface="Montserrat"/>
              <a:sym typeface="Montserrat"/>
            </a:endParaRPr>
          </a:p>
        </p:txBody>
      </p:sp>
      <p:sp>
        <p:nvSpPr>
          <p:cNvPr id="249" name="Google Shape;249;p19"/>
          <p:cNvSpPr txBox="1"/>
          <p:nvPr/>
        </p:nvSpPr>
        <p:spPr>
          <a:xfrm>
            <a:off x="7973750" y="2655338"/>
            <a:ext cx="10785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300">
                <a:solidFill>
                  <a:schemeClr val="lt1"/>
                </a:solidFill>
                <a:latin typeface="Montserrat"/>
                <a:ea typeface="Montserrat"/>
                <a:cs typeface="Montserrat"/>
                <a:sym typeface="Montserrat"/>
              </a:rPr>
              <a:t>+100k</a:t>
            </a:r>
            <a:br>
              <a:rPr b="1" lang="es" sz="1000">
                <a:solidFill>
                  <a:schemeClr val="lt1"/>
                </a:solidFill>
                <a:latin typeface="Montserrat"/>
                <a:ea typeface="Montserrat"/>
                <a:cs typeface="Montserrat"/>
                <a:sym typeface="Montserrat"/>
              </a:rPr>
            </a:br>
            <a:r>
              <a:rPr b="1" lang="es" sz="700">
                <a:solidFill>
                  <a:schemeClr val="lt1"/>
                </a:solidFill>
                <a:latin typeface="Montserrat"/>
                <a:ea typeface="Montserrat"/>
                <a:cs typeface="Montserrat"/>
                <a:sym typeface="Montserrat"/>
              </a:rPr>
              <a:t>Tiend</a:t>
            </a:r>
            <a:r>
              <a:rPr b="1" lang="es" sz="700">
                <a:solidFill>
                  <a:schemeClr val="lt1"/>
                </a:solidFill>
                <a:latin typeface="Montserrat"/>
                <a:ea typeface="Montserrat"/>
                <a:cs typeface="Montserrat"/>
                <a:sym typeface="Montserrat"/>
              </a:rPr>
              <a:t>as</a:t>
            </a:r>
            <a:endParaRPr b="1" sz="7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 sz="700">
                <a:solidFill>
                  <a:schemeClr val="lt1"/>
                </a:solidFill>
                <a:latin typeface="Montserrat"/>
                <a:ea typeface="Montserrat"/>
                <a:cs typeface="Montserrat"/>
                <a:sym typeface="Montserrat"/>
              </a:rPr>
              <a:t>Asociadas</a:t>
            </a:r>
            <a:endParaRPr b="1" sz="700">
              <a:solidFill>
                <a:schemeClr val="lt1"/>
              </a:solidFill>
              <a:latin typeface="Montserrat"/>
              <a:ea typeface="Montserrat"/>
              <a:cs typeface="Montserrat"/>
              <a:sym typeface="Montserrat"/>
            </a:endParaRPr>
          </a:p>
        </p:txBody>
      </p:sp>
      <p:sp>
        <p:nvSpPr>
          <p:cNvPr id="250" name="Google Shape;250;p19"/>
          <p:cNvSpPr txBox="1"/>
          <p:nvPr/>
        </p:nvSpPr>
        <p:spPr>
          <a:xfrm>
            <a:off x="6819050" y="3670900"/>
            <a:ext cx="1078500" cy="754200"/>
          </a:xfrm>
          <a:prstGeom prst="rect">
            <a:avLst/>
          </a:prstGeom>
          <a:noFill/>
          <a:ln>
            <a:noFill/>
          </a:ln>
        </p:spPr>
        <p:txBody>
          <a:bodyPr anchorCtr="0" anchor="t" bIns="91425" lIns="54000" spcFirstLastPara="1" rIns="54000" wrap="square" tIns="91425">
            <a:spAutoFit/>
          </a:bodyPr>
          <a:lstStyle/>
          <a:p>
            <a:pPr indent="0" lvl="0" marL="0" rtl="0" algn="ctr">
              <a:spcBef>
                <a:spcPts val="0"/>
              </a:spcBef>
              <a:spcAft>
                <a:spcPts val="0"/>
              </a:spcAft>
              <a:buNone/>
            </a:pPr>
            <a:r>
              <a:rPr b="1" lang="es" sz="2300">
                <a:solidFill>
                  <a:schemeClr val="lt1"/>
                </a:solidFill>
                <a:latin typeface="Montserrat"/>
                <a:ea typeface="Montserrat"/>
                <a:cs typeface="Montserrat"/>
                <a:sym typeface="Montserrat"/>
              </a:rPr>
              <a:t>+4.5M</a:t>
            </a:r>
            <a:br>
              <a:rPr b="1" lang="es" sz="1000">
                <a:solidFill>
                  <a:schemeClr val="lt1"/>
                </a:solidFill>
                <a:latin typeface="Montserrat"/>
                <a:ea typeface="Montserrat"/>
                <a:cs typeface="Montserrat"/>
                <a:sym typeface="Montserrat"/>
              </a:rPr>
            </a:br>
            <a:r>
              <a:rPr b="1" lang="es" sz="700">
                <a:solidFill>
                  <a:schemeClr val="lt1"/>
                </a:solidFill>
                <a:latin typeface="Montserrat"/>
                <a:ea typeface="Montserrat"/>
                <a:cs typeface="Montserrat"/>
                <a:sym typeface="Montserrat"/>
              </a:rPr>
              <a:t>Productos Registrados</a:t>
            </a:r>
            <a:endParaRPr b="1" sz="700">
              <a:solidFill>
                <a:schemeClr val="lt1"/>
              </a:solidFill>
              <a:latin typeface="Montserrat"/>
              <a:ea typeface="Montserrat"/>
              <a:cs typeface="Montserrat"/>
              <a:sym typeface="Montserrat"/>
            </a:endParaRPr>
          </a:p>
        </p:txBody>
      </p:sp>
      <p:sp>
        <p:nvSpPr>
          <p:cNvPr id="251" name="Google Shape;251;p19"/>
          <p:cNvSpPr txBox="1"/>
          <p:nvPr/>
        </p:nvSpPr>
        <p:spPr>
          <a:xfrm>
            <a:off x="7973750" y="3670900"/>
            <a:ext cx="1078500" cy="754200"/>
          </a:xfrm>
          <a:prstGeom prst="rect">
            <a:avLst/>
          </a:prstGeom>
          <a:noFill/>
          <a:ln>
            <a:noFill/>
          </a:ln>
        </p:spPr>
        <p:txBody>
          <a:bodyPr anchorCtr="0" anchor="t" bIns="91425" lIns="54000" spcFirstLastPara="1" rIns="54000" wrap="square" tIns="91425">
            <a:spAutoFit/>
          </a:bodyPr>
          <a:lstStyle/>
          <a:p>
            <a:pPr indent="0" lvl="0" marL="0" rtl="0" algn="ctr">
              <a:spcBef>
                <a:spcPts val="0"/>
              </a:spcBef>
              <a:spcAft>
                <a:spcPts val="0"/>
              </a:spcAft>
              <a:buNone/>
            </a:pPr>
            <a:r>
              <a:rPr b="1" lang="es" sz="2300">
                <a:solidFill>
                  <a:schemeClr val="lt1"/>
                </a:solidFill>
                <a:latin typeface="Montserrat"/>
                <a:ea typeface="Montserrat"/>
                <a:cs typeface="Montserrat"/>
                <a:sym typeface="Montserrat"/>
              </a:rPr>
              <a:t>+7.0M</a:t>
            </a:r>
            <a:br>
              <a:rPr b="1" lang="es" sz="1000">
                <a:solidFill>
                  <a:schemeClr val="lt1"/>
                </a:solidFill>
                <a:latin typeface="Montserrat"/>
                <a:ea typeface="Montserrat"/>
                <a:cs typeface="Montserrat"/>
                <a:sym typeface="Montserrat"/>
              </a:rPr>
            </a:br>
            <a:r>
              <a:rPr b="1" lang="es" sz="700">
                <a:solidFill>
                  <a:schemeClr val="lt1"/>
                </a:solidFill>
                <a:latin typeface="Montserrat"/>
                <a:ea typeface="Montserrat"/>
                <a:cs typeface="Montserrat"/>
                <a:sym typeface="Montserrat"/>
              </a:rPr>
              <a:t>Ventas en Olist Stores</a:t>
            </a:r>
            <a:endParaRPr b="1" sz="700">
              <a:solidFill>
                <a:schemeClr val="lt1"/>
              </a:solidFill>
              <a:latin typeface="Montserrat"/>
              <a:ea typeface="Montserrat"/>
              <a:cs typeface="Montserrat"/>
              <a:sym typeface="Montserrat"/>
            </a:endParaRPr>
          </a:p>
        </p:txBody>
      </p:sp>
      <p:sp>
        <p:nvSpPr>
          <p:cNvPr id="252" name="Google Shape;252;p19"/>
          <p:cNvSpPr txBox="1"/>
          <p:nvPr>
            <p:ph idx="1" type="body"/>
          </p:nvPr>
        </p:nvSpPr>
        <p:spPr>
          <a:xfrm>
            <a:off x="355450" y="1006500"/>
            <a:ext cx="6255300" cy="3562500"/>
          </a:xfrm>
          <a:prstGeom prst="rect">
            <a:avLst/>
          </a:prstGeom>
        </p:spPr>
        <p:txBody>
          <a:bodyPr anchorCtr="0" anchor="t" bIns="91425" lIns="91425" spcFirstLastPara="1" rIns="91425" wrap="square" tIns="91425">
            <a:normAutofit/>
          </a:bodyPr>
          <a:lstStyle/>
          <a:p>
            <a:pPr indent="-323850" lvl="0" marL="457200" rtl="0" algn="l">
              <a:spcBef>
                <a:spcPts val="400"/>
              </a:spcBef>
              <a:spcAft>
                <a:spcPts val="0"/>
              </a:spcAft>
              <a:buSzPts val="1500"/>
              <a:buFont typeface="Montserrat"/>
              <a:buChar char="●"/>
            </a:pPr>
            <a:r>
              <a:rPr b="1" lang="es" sz="1500">
                <a:latin typeface="Montserrat"/>
                <a:ea typeface="Montserrat"/>
                <a:cs typeface="Montserrat"/>
                <a:sym typeface="Montserrat"/>
              </a:rPr>
              <a:t>Olist es un ecosistema digital enfocado en ventas online</a:t>
            </a:r>
            <a:r>
              <a:rPr lang="es" sz="1500">
                <a:latin typeface="Montserrat"/>
                <a:ea typeface="Montserrat"/>
                <a:cs typeface="Montserrat"/>
                <a:sym typeface="Montserrat"/>
              </a:rPr>
              <a:t>, fundado en Brasil en el año 2007</a:t>
            </a:r>
            <a:endParaRPr sz="1500">
              <a:latin typeface="Montserrat"/>
              <a:ea typeface="Montserrat"/>
              <a:cs typeface="Montserrat"/>
              <a:sym typeface="Montserrat"/>
            </a:endParaRPr>
          </a:p>
          <a:p>
            <a:pPr indent="-323850" lvl="0" marL="457200" rtl="0" algn="l">
              <a:spcBef>
                <a:spcPts val="400"/>
              </a:spcBef>
              <a:spcAft>
                <a:spcPts val="0"/>
              </a:spcAft>
              <a:buSzPts val="1500"/>
              <a:buFont typeface="Montserrat"/>
              <a:buChar char="●"/>
            </a:pPr>
            <a:r>
              <a:rPr lang="es" sz="1500">
                <a:latin typeface="Montserrat"/>
                <a:ea typeface="Montserrat"/>
                <a:cs typeface="Montserrat"/>
                <a:sym typeface="Montserrat"/>
              </a:rPr>
              <a:t>La compañía provee distintas </a:t>
            </a:r>
            <a:r>
              <a:rPr b="1" lang="es" sz="1500">
                <a:latin typeface="Montserrat"/>
                <a:ea typeface="Montserrat"/>
                <a:cs typeface="Montserrat"/>
                <a:sym typeface="Montserrat"/>
              </a:rPr>
              <a:t>herramientas orientadas a maximizar las ventas de pequeñas tiendas</a:t>
            </a:r>
            <a:r>
              <a:rPr lang="es" sz="1500">
                <a:latin typeface="Montserrat"/>
                <a:ea typeface="Montserrat"/>
                <a:cs typeface="Montserrat"/>
                <a:sym typeface="Montserrat"/>
              </a:rPr>
              <a:t> en todo el mundo:</a:t>
            </a:r>
            <a:endParaRPr sz="1500">
              <a:latin typeface="Montserrat"/>
              <a:ea typeface="Montserrat"/>
              <a:cs typeface="Montserrat"/>
              <a:sym typeface="Montserrat"/>
            </a:endParaRPr>
          </a:p>
          <a:p>
            <a:pPr indent="-323850" lvl="1" marL="914400" rtl="0" algn="l">
              <a:spcBef>
                <a:spcPts val="400"/>
              </a:spcBef>
              <a:spcAft>
                <a:spcPts val="0"/>
              </a:spcAft>
              <a:buSzPts val="1500"/>
              <a:buFont typeface="Montserrat"/>
              <a:buChar char="○"/>
            </a:pPr>
            <a:r>
              <a:rPr b="1" lang="es" sz="1500">
                <a:latin typeface="Montserrat"/>
                <a:ea typeface="Montserrat"/>
                <a:cs typeface="Montserrat"/>
                <a:sym typeface="Montserrat"/>
              </a:rPr>
              <a:t>Olist Stores: </a:t>
            </a:r>
            <a:r>
              <a:rPr lang="es" sz="1500">
                <a:latin typeface="Montserrat"/>
                <a:ea typeface="Montserrat"/>
                <a:cs typeface="Montserrat"/>
                <a:sym typeface="Montserrat"/>
              </a:rPr>
              <a:t>Plataforma que permite vender y consolidar catálogos de productos e integrar las operaciones de distintos marketplaces</a:t>
            </a:r>
            <a:endParaRPr sz="1500">
              <a:latin typeface="Montserrat"/>
              <a:ea typeface="Montserrat"/>
              <a:cs typeface="Montserrat"/>
              <a:sym typeface="Montserrat"/>
            </a:endParaRPr>
          </a:p>
          <a:p>
            <a:pPr indent="-323850" lvl="1" marL="914400" rtl="0" algn="l">
              <a:spcBef>
                <a:spcPts val="400"/>
              </a:spcBef>
              <a:spcAft>
                <a:spcPts val="0"/>
              </a:spcAft>
              <a:buSzPts val="1500"/>
              <a:buFont typeface="Montserrat"/>
              <a:buChar char="○"/>
            </a:pPr>
            <a:r>
              <a:rPr b="1" lang="es" sz="1500">
                <a:latin typeface="Montserrat"/>
                <a:ea typeface="Montserrat"/>
                <a:cs typeface="Montserrat"/>
                <a:sym typeface="Montserrat"/>
              </a:rPr>
              <a:t>Olist Shops:</a:t>
            </a:r>
            <a:r>
              <a:rPr lang="es" sz="1500">
                <a:latin typeface="Montserrat"/>
                <a:ea typeface="Montserrat"/>
                <a:cs typeface="Montserrat"/>
                <a:sym typeface="Montserrat"/>
              </a:rPr>
              <a:t> Herramienta de venta a través de Whatsapp y Redes Sociales</a:t>
            </a:r>
            <a:endParaRPr sz="1500">
              <a:latin typeface="Montserrat"/>
              <a:ea typeface="Montserrat"/>
              <a:cs typeface="Montserrat"/>
              <a:sym typeface="Montserrat"/>
            </a:endParaRPr>
          </a:p>
          <a:p>
            <a:pPr indent="-323850" lvl="1" marL="914400" rtl="0" algn="l">
              <a:spcBef>
                <a:spcPts val="400"/>
              </a:spcBef>
              <a:spcAft>
                <a:spcPts val="0"/>
              </a:spcAft>
              <a:buSzPts val="1500"/>
              <a:buFont typeface="Montserrat"/>
              <a:buChar char="○"/>
            </a:pPr>
            <a:r>
              <a:rPr b="1" lang="es" sz="1500">
                <a:latin typeface="Montserrat"/>
                <a:ea typeface="Montserrat"/>
                <a:cs typeface="Montserrat"/>
                <a:sym typeface="Montserrat"/>
              </a:rPr>
              <a:t>Olist Pax:</a:t>
            </a:r>
            <a:r>
              <a:rPr lang="es" sz="1500">
                <a:latin typeface="Montserrat"/>
                <a:ea typeface="Montserrat"/>
                <a:cs typeface="Montserrat"/>
                <a:sym typeface="Montserrat"/>
              </a:rPr>
              <a:t> Servicio de logística para ventas a través de la plataforma de Olist Stores </a:t>
            </a:r>
            <a:endParaRPr sz="15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64"/>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2" name="Google Shape;1282;p64"/>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283" name="Google Shape;1283;p64"/>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284" name="Google Shape;1284;p64"/>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285" name="Google Shape;1285;p64"/>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286" name="Google Shape;1286;p64"/>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287" name="Google Shape;1287;p64"/>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288" name="Google Shape;1288;p64"/>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289" name="Google Shape;1289;p64"/>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0" name="Google Shape;1290;p64"/>
          <p:cNvPicPr preferRelativeResize="0"/>
          <p:nvPr/>
        </p:nvPicPr>
        <p:blipFill>
          <a:blip r:embed="rId4">
            <a:alphaModFix/>
          </a:blip>
          <a:stretch>
            <a:fillRect/>
          </a:stretch>
        </p:blipFill>
        <p:spPr>
          <a:xfrm>
            <a:off x="431650" y="3010987"/>
            <a:ext cx="8445000" cy="1690657"/>
          </a:xfrm>
          <a:prstGeom prst="rect">
            <a:avLst/>
          </a:prstGeom>
          <a:noFill/>
          <a:ln>
            <a:noFill/>
          </a:ln>
        </p:spPr>
      </p:pic>
      <p:pic>
        <p:nvPicPr>
          <p:cNvPr id="1291" name="Google Shape;1291;p64"/>
          <p:cNvPicPr preferRelativeResize="0"/>
          <p:nvPr/>
        </p:nvPicPr>
        <p:blipFill rotWithShape="1">
          <a:blip r:embed="rId5">
            <a:alphaModFix/>
          </a:blip>
          <a:srcRect b="0" l="0" r="0" t="0"/>
          <a:stretch/>
        </p:blipFill>
        <p:spPr>
          <a:xfrm>
            <a:off x="432825" y="1074168"/>
            <a:ext cx="8445000" cy="1690657"/>
          </a:xfrm>
          <a:prstGeom prst="rect">
            <a:avLst/>
          </a:prstGeom>
          <a:noFill/>
          <a:ln>
            <a:noFill/>
          </a:ln>
        </p:spPr>
      </p:pic>
      <p:sp>
        <p:nvSpPr>
          <p:cNvPr id="1292" name="Google Shape;1292;p64"/>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Conclusiones</a:t>
            </a:r>
            <a:r>
              <a:rPr b="1" lang="es" sz="2800">
                <a:solidFill>
                  <a:srgbClr val="434343"/>
                </a:solidFill>
                <a:latin typeface="Montserrat"/>
                <a:ea typeface="Montserrat"/>
                <a:cs typeface="Montserrat"/>
                <a:sym typeface="Montserrat"/>
              </a:rPr>
              <a:t> | </a:t>
            </a:r>
            <a:r>
              <a:rPr lang="es" sz="2800">
                <a:solidFill>
                  <a:srgbClr val="999999"/>
                </a:solidFill>
                <a:latin typeface="Montserrat"/>
                <a:ea typeface="Montserrat"/>
                <a:cs typeface="Montserrat"/>
                <a:sym typeface="Montserrat"/>
              </a:rPr>
              <a:t>Palabras Principales</a:t>
            </a:r>
            <a:endParaRPr sz="2800">
              <a:solidFill>
                <a:srgbClr val="999999"/>
              </a:solidFill>
              <a:latin typeface="Montserrat"/>
              <a:ea typeface="Montserrat"/>
              <a:cs typeface="Montserrat"/>
              <a:sym typeface="Montserrat"/>
            </a:endParaRPr>
          </a:p>
        </p:txBody>
      </p:sp>
      <p:sp>
        <p:nvSpPr>
          <p:cNvPr id="1293" name="Google Shape;1293;p64"/>
          <p:cNvSpPr txBox="1"/>
          <p:nvPr/>
        </p:nvSpPr>
        <p:spPr>
          <a:xfrm>
            <a:off x="432825" y="7912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sz="1000" u="sng">
                <a:solidFill>
                  <a:schemeClr val="dk2"/>
                </a:solidFill>
                <a:latin typeface="Montserrat"/>
                <a:ea typeface="Montserrat"/>
                <a:cs typeface="Montserrat"/>
                <a:sym typeface="Montserrat"/>
              </a:rPr>
              <a:t>REVIEWS POSITIVAS:</a:t>
            </a:r>
            <a:endParaRPr sz="900" u="sng"/>
          </a:p>
        </p:txBody>
      </p:sp>
      <p:sp>
        <p:nvSpPr>
          <p:cNvPr id="1294" name="Google Shape;1294;p64"/>
          <p:cNvSpPr txBox="1"/>
          <p:nvPr/>
        </p:nvSpPr>
        <p:spPr>
          <a:xfrm>
            <a:off x="432825" y="27220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sz="1000" u="sng">
                <a:solidFill>
                  <a:schemeClr val="dk2"/>
                </a:solidFill>
                <a:latin typeface="Montserrat"/>
                <a:ea typeface="Montserrat"/>
                <a:cs typeface="Montserrat"/>
                <a:sym typeface="Montserrat"/>
              </a:rPr>
              <a:t>REVIEWS</a:t>
            </a:r>
            <a:r>
              <a:rPr b="1" lang="es" sz="1000" u="sng">
                <a:solidFill>
                  <a:schemeClr val="dk2"/>
                </a:solidFill>
                <a:latin typeface="Montserrat"/>
                <a:ea typeface="Montserrat"/>
                <a:cs typeface="Montserrat"/>
                <a:sym typeface="Montserrat"/>
              </a:rPr>
              <a:t> NEGATIVAS:</a:t>
            </a:r>
            <a:endParaRPr sz="900" u="sng"/>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65"/>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0" name="Google Shape;1300;p65"/>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301" name="Google Shape;1301;p65"/>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302" name="Google Shape;1302;p65"/>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303" name="Google Shape;1303;p65"/>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304" name="Google Shape;1304;p65"/>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305" name="Google Shape;1305;p65"/>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306" name="Google Shape;1306;p65"/>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307" name="Google Shape;1307;p65"/>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8" name="Google Shape;1308;p65"/>
          <p:cNvPicPr preferRelativeResize="0"/>
          <p:nvPr/>
        </p:nvPicPr>
        <p:blipFill rotWithShape="1">
          <a:blip r:embed="rId4">
            <a:alphaModFix/>
          </a:blip>
          <a:srcRect b="0" l="0" r="0" t="0"/>
          <a:stretch/>
        </p:blipFill>
        <p:spPr>
          <a:xfrm>
            <a:off x="431650" y="3010987"/>
            <a:ext cx="8445000" cy="1690657"/>
          </a:xfrm>
          <a:prstGeom prst="rect">
            <a:avLst/>
          </a:prstGeom>
          <a:noFill/>
          <a:ln>
            <a:noFill/>
          </a:ln>
        </p:spPr>
      </p:pic>
      <p:pic>
        <p:nvPicPr>
          <p:cNvPr id="1309" name="Google Shape;1309;p65"/>
          <p:cNvPicPr preferRelativeResize="0"/>
          <p:nvPr/>
        </p:nvPicPr>
        <p:blipFill rotWithShape="1">
          <a:blip r:embed="rId5">
            <a:alphaModFix/>
          </a:blip>
          <a:srcRect b="0" l="0" r="0" t="0"/>
          <a:stretch/>
        </p:blipFill>
        <p:spPr>
          <a:xfrm>
            <a:off x="432825" y="1074168"/>
            <a:ext cx="8445000" cy="1690657"/>
          </a:xfrm>
          <a:prstGeom prst="rect">
            <a:avLst/>
          </a:prstGeom>
          <a:noFill/>
          <a:ln>
            <a:noFill/>
          </a:ln>
        </p:spPr>
      </p:pic>
      <p:sp>
        <p:nvSpPr>
          <p:cNvPr id="1310" name="Google Shape;1310;p65"/>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Conclusiones | </a:t>
            </a:r>
            <a:r>
              <a:rPr lang="es" sz="2800">
                <a:solidFill>
                  <a:srgbClr val="999999"/>
                </a:solidFill>
                <a:latin typeface="Montserrat"/>
                <a:ea typeface="Montserrat"/>
                <a:cs typeface="Montserrat"/>
                <a:sym typeface="Montserrat"/>
              </a:rPr>
              <a:t>Frases</a:t>
            </a:r>
            <a:r>
              <a:rPr lang="es" sz="2800">
                <a:solidFill>
                  <a:srgbClr val="999999"/>
                </a:solidFill>
                <a:latin typeface="Montserrat"/>
                <a:ea typeface="Montserrat"/>
                <a:cs typeface="Montserrat"/>
                <a:sym typeface="Montserrat"/>
              </a:rPr>
              <a:t> Principales</a:t>
            </a:r>
            <a:endParaRPr sz="2800">
              <a:solidFill>
                <a:srgbClr val="999999"/>
              </a:solidFill>
              <a:latin typeface="Montserrat"/>
              <a:ea typeface="Montserrat"/>
              <a:cs typeface="Montserrat"/>
              <a:sym typeface="Montserrat"/>
            </a:endParaRPr>
          </a:p>
        </p:txBody>
      </p:sp>
      <p:sp>
        <p:nvSpPr>
          <p:cNvPr id="1311" name="Google Shape;1311;p65"/>
          <p:cNvSpPr txBox="1"/>
          <p:nvPr/>
        </p:nvSpPr>
        <p:spPr>
          <a:xfrm>
            <a:off x="432825" y="7912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sz="1000" u="sng">
                <a:solidFill>
                  <a:schemeClr val="dk2"/>
                </a:solidFill>
                <a:latin typeface="Montserrat"/>
                <a:ea typeface="Montserrat"/>
                <a:cs typeface="Montserrat"/>
                <a:sym typeface="Montserrat"/>
              </a:rPr>
              <a:t>REVIEWS</a:t>
            </a:r>
            <a:r>
              <a:rPr b="1" lang="es" sz="1000" u="sng">
                <a:solidFill>
                  <a:schemeClr val="dk2"/>
                </a:solidFill>
                <a:latin typeface="Montserrat"/>
                <a:ea typeface="Montserrat"/>
                <a:cs typeface="Montserrat"/>
                <a:sym typeface="Montserrat"/>
              </a:rPr>
              <a:t> POSITIVAS:</a:t>
            </a:r>
            <a:endParaRPr sz="900" u="sng"/>
          </a:p>
        </p:txBody>
      </p:sp>
      <p:sp>
        <p:nvSpPr>
          <p:cNvPr id="1312" name="Google Shape;1312;p65"/>
          <p:cNvSpPr txBox="1"/>
          <p:nvPr/>
        </p:nvSpPr>
        <p:spPr>
          <a:xfrm>
            <a:off x="432825" y="27220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sz="1000" u="sng">
                <a:solidFill>
                  <a:schemeClr val="dk2"/>
                </a:solidFill>
                <a:latin typeface="Montserrat"/>
                <a:ea typeface="Montserrat"/>
                <a:cs typeface="Montserrat"/>
                <a:sym typeface="Montserrat"/>
              </a:rPr>
              <a:t>REVIEWS</a:t>
            </a:r>
            <a:r>
              <a:rPr b="1" lang="es" sz="1000" u="sng">
                <a:solidFill>
                  <a:schemeClr val="dk2"/>
                </a:solidFill>
                <a:latin typeface="Montserrat"/>
                <a:ea typeface="Montserrat"/>
                <a:cs typeface="Montserrat"/>
                <a:sym typeface="Montserrat"/>
              </a:rPr>
              <a:t> NEGATIVAS:</a:t>
            </a:r>
            <a:endParaRPr sz="900" u="sng"/>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66"/>
          <p:cNvSpPr txBox="1"/>
          <p:nvPr/>
        </p:nvSpPr>
        <p:spPr>
          <a:xfrm>
            <a:off x="-32775" y="2356200"/>
            <a:ext cx="49884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3600">
                <a:solidFill>
                  <a:schemeClr val="lt1"/>
                </a:solidFill>
                <a:latin typeface="Montserrat"/>
                <a:ea typeface="Montserrat"/>
                <a:cs typeface="Montserrat"/>
                <a:sym typeface="Montserrat"/>
              </a:rPr>
              <a:t>CONCLUSIÓN</a:t>
            </a:r>
            <a:endParaRPr b="1" sz="3600">
              <a:solidFill>
                <a:srgbClr val="FFFFFF"/>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67"/>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7"/>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Recomendaciones</a:t>
            </a:r>
            <a:endParaRPr b="1" sz="2800">
              <a:solidFill>
                <a:srgbClr val="434343"/>
              </a:solidFill>
              <a:latin typeface="Montserrat"/>
              <a:ea typeface="Montserrat"/>
              <a:cs typeface="Montserrat"/>
              <a:sym typeface="Montserrat"/>
            </a:endParaRPr>
          </a:p>
        </p:txBody>
      </p:sp>
      <p:cxnSp>
        <p:nvCxnSpPr>
          <p:cNvPr id="1324" name="Google Shape;1324;p67"/>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325" name="Google Shape;1325;p67"/>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326" name="Google Shape;1326;p67"/>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327" name="Google Shape;1327;p67"/>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328" name="Google Shape;1328;p67"/>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329" name="Google Shape;1329;p67"/>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330" name="Google Shape;1330;p67"/>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331" name="Google Shape;1331;p67"/>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7"/>
          <p:cNvSpPr/>
          <p:nvPr/>
        </p:nvSpPr>
        <p:spPr>
          <a:xfrm>
            <a:off x="3151600" y="1064675"/>
            <a:ext cx="5615400" cy="10143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1200">
                <a:solidFill>
                  <a:schemeClr val="lt1"/>
                </a:solidFill>
                <a:latin typeface="Montserrat"/>
                <a:ea typeface="Montserrat"/>
                <a:cs typeface="Montserrat"/>
                <a:sym typeface="Montserrat"/>
              </a:rPr>
              <a:t>My expectations were reduced to zero when I was 21. Everything since then has been a bonus.</a:t>
            </a:r>
            <a:endParaRPr i="1" sz="1200">
              <a:solidFill>
                <a:schemeClr val="lt1"/>
              </a:solidFill>
              <a:latin typeface="Montserrat"/>
              <a:ea typeface="Montserrat"/>
              <a:cs typeface="Montserrat"/>
              <a:sym typeface="Montserrat"/>
            </a:endParaRPr>
          </a:p>
          <a:p>
            <a:pPr indent="0" lvl="0" marL="0" rtl="0" algn="r">
              <a:spcBef>
                <a:spcPts val="0"/>
              </a:spcBef>
              <a:spcAft>
                <a:spcPts val="0"/>
              </a:spcAft>
              <a:buNone/>
            </a:pPr>
            <a:r>
              <a:rPr b="1" lang="es" sz="1200">
                <a:solidFill>
                  <a:schemeClr val="lt1"/>
                </a:solidFill>
                <a:latin typeface="Montserrat"/>
                <a:ea typeface="Montserrat"/>
                <a:cs typeface="Montserrat"/>
                <a:sym typeface="Montserrat"/>
              </a:rPr>
              <a:t>Stephen Hawking</a:t>
            </a:r>
            <a:endParaRPr b="1" sz="1200">
              <a:solidFill>
                <a:schemeClr val="lt1"/>
              </a:solidFill>
              <a:latin typeface="Montserrat"/>
              <a:ea typeface="Montserrat"/>
              <a:cs typeface="Montserrat"/>
              <a:sym typeface="Montserrat"/>
            </a:endParaRPr>
          </a:p>
        </p:txBody>
      </p:sp>
      <p:sp>
        <p:nvSpPr>
          <p:cNvPr id="1333" name="Google Shape;1333;p67"/>
          <p:cNvSpPr/>
          <p:nvPr/>
        </p:nvSpPr>
        <p:spPr>
          <a:xfrm>
            <a:off x="625650" y="1064675"/>
            <a:ext cx="2350200" cy="101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latin typeface="Montserrat"/>
                <a:ea typeface="Montserrat"/>
                <a:cs typeface="Montserrat"/>
                <a:sym typeface="Montserrat"/>
              </a:rPr>
              <a:t>Manejo de Expectativas</a:t>
            </a:r>
            <a:endParaRPr b="1" sz="1500">
              <a:latin typeface="Montserrat"/>
              <a:ea typeface="Montserrat"/>
              <a:cs typeface="Montserrat"/>
              <a:sym typeface="Montserrat"/>
            </a:endParaRPr>
          </a:p>
        </p:txBody>
      </p:sp>
      <p:sp>
        <p:nvSpPr>
          <p:cNvPr id="1334" name="Google Shape;1334;p67"/>
          <p:cNvSpPr/>
          <p:nvPr/>
        </p:nvSpPr>
        <p:spPr>
          <a:xfrm>
            <a:off x="3151600" y="2238050"/>
            <a:ext cx="5615400" cy="10143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1100">
                <a:solidFill>
                  <a:schemeClr val="lt1"/>
                </a:solidFill>
                <a:latin typeface="Montserrat"/>
                <a:ea typeface="Montserrat"/>
                <a:cs typeface="Montserrat"/>
                <a:sym typeface="Montserrat"/>
              </a:rPr>
              <a:t>Get closer than ever to your customers. So close, in fact, that you tell them what they need well before they realize it themselves.</a:t>
            </a:r>
            <a:endParaRPr i="1" sz="1100">
              <a:solidFill>
                <a:schemeClr val="lt1"/>
              </a:solidFill>
              <a:latin typeface="Montserrat"/>
              <a:ea typeface="Montserrat"/>
              <a:cs typeface="Montserrat"/>
              <a:sym typeface="Montserrat"/>
            </a:endParaRPr>
          </a:p>
          <a:p>
            <a:pPr indent="0" lvl="0" marL="0" rtl="0" algn="r">
              <a:spcBef>
                <a:spcPts val="0"/>
              </a:spcBef>
              <a:spcAft>
                <a:spcPts val="0"/>
              </a:spcAft>
              <a:buNone/>
            </a:pPr>
            <a:r>
              <a:rPr b="1" lang="es" sz="1100">
                <a:solidFill>
                  <a:schemeClr val="lt1"/>
                </a:solidFill>
                <a:latin typeface="Montserrat"/>
                <a:ea typeface="Montserrat"/>
                <a:cs typeface="Montserrat"/>
                <a:sym typeface="Montserrat"/>
              </a:rPr>
              <a:t>Steve Jobs</a:t>
            </a:r>
            <a:endParaRPr b="1" sz="1100">
              <a:solidFill>
                <a:schemeClr val="lt1"/>
              </a:solidFill>
              <a:latin typeface="Montserrat"/>
              <a:ea typeface="Montserrat"/>
              <a:cs typeface="Montserrat"/>
              <a:sym typeface="Montserrat"/>
            </a:endParaRPr>
          </a:p>
        </p:txBody>
      </p:sp>
      <p:sp>
        <p:nvSpPr>
          <p:cNvPr id="1335" name="Google Shape;1335;p67"/>
          <p:cNvSpPr/>
          <p:nvPr/>
        </p:nvSpPr>
        <p:spPr>
          <a:xfrm>
            <a:off x="625650" y="2238050"/>
            <a:ext cx="2350200" cy="101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latin typeface="Montserrat"/>
                <a:ea typeface="Montserrat"/>
                <a:cs typeface="Montserrat"/>
                <a:sym typeface="Montserrat"/>
              </a:rPr>
              <a:t>Inversión</a:t>
            </a:r>
            <a:r>
              <a:rPr b="1" lang="es" sz="1500">
                <a:latin typeface="Montserrat"/>
                <a:ea typeface="Montserrat"/>
                <a:cs typeface="Montserrat"/>
                <a:sym typeface="Montserrat"/>
              </a:rPr>
              <a:t> en Logística</a:t>
            </a:r>
            <a:endParaRPr b="1" sz="1500">
              <a:latin typeface="Montserrat"/>
              <a:ea typeface="Montserrat"/>
              <a:cs typeface="Montserrat"/>
              <a:sym typeface="Montserrat"/>
            </a:endParaRPr>
          </a:p>
        </p:txBody>
      </p:sp>
      <p:sp>
        <p:nvSpPr>
          <p:cNvPr id="1336" name="Google Shape;1336;p67"/>
          <p:cNvSpPr/>
          <p:nvPr/>
        </p:nvSpPr>
        <p:spPr>
          <a:xfrm>
            <a:off x="3151600" y="3411425"/>
            <a:ext cx="5615400" cy="10143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s" sz="1200">
                <a:solidFill>
                  <a:schemeClr val="lt1"/>
                </a:solidFill>
                <a:latin typeface="Montserrat"/>
                <a:ea typeface="Montserrat"/>
                <a:cs typeface="Montserrat"/>
                <a:sym typeface="Montserrat"/>
              </a:rPr>
              <a:t>An ounce of prevention is worth as much as a pound of cure.</a:t>
            </a:r>
            <a:endParaRPr i="1" sz="12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i="1" sz="1200">
              <a:solidFill>
                <a:schemeClr val="lt1"/>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b="1" lang="es" sz="1200">
                <a:solidFill>
                  <a:schemeClr val="lt1"/>
                </a:solidFill>
                <a:latin typeface="Montserrat"/>
                <a:ea typeface="Montserrat"/>
                <a:cs typeface="Montserrat"/>
                <a:sym typeface="Montserrat"/>
              </a:rPr>
              <a:t>Benjamin Franklin</a:t>
            </a:r>
            <a:endParaRPr sz="1100">
              <a:solidFill>
                <a:schemeClr val="lt1"/>
              </a:solidFill>
              <a:latin typeface="Montserrat"/>
              <a:ea typeface="Montserrat"/>
              <a:cs typeface="Montserrat"/>
              <a:sym typeface="Montserrat"/>
            </a:endParaRPr>
          </a:p>
        </p:txBody>
      </p:sp>
      <p:sp>
        <p:nvSpPr>
          <p:cNvPr id="1337" name="Google Shape;1337;p67"/>
          <p:cNvSpPr/>
          <p:nvPr/>
        </p:nvSpPr>
        <p:spPr>
          <a:xfrm>
            <a:off x="625650" y="3411425"/>
            <a:ext cx="2350200" cy="101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latin typeface="Montserrat"/>
                <a:ea typeface="Montserrat"/>
                <a:cs typeface="Montserrat"/>
                <a:sym typeface="Montserrat"/>
              </a:rPr>
              <a:t>Prevención de Fraude</a:t>
            </a:r>
            <a:endParaRPr b="1" sz="15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0"/>
                                        <p:tgtEl>
                                          <p:spTgt spid="1336"/>
                                        </p:tgtEl>
                                      </p:cBhvr>
                                    </p:animEffec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68"/>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8"/>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Próximos Pasos</a:t>
            </a:r>
            <a:endParaRPr b="1" sz="2800">
              <a:solidFill>
                <a:srgbClr val="434343"/>
              </a:solidFill>
              <a:latin typeface="Montserrat"/>
              <a:ea typeface="Montserrat"/>
              <a:cs typeface="Montserrat"/>
              <a:sym typeface="Montserrat"/>
            </a:endParaRPr>
          </a:p>
        </p:txBody>
      </p:sp>
      <p:cxnSp>
        <p:nvCxnSpPr>
          <p:cNvPr id="1344" name="Google Shape;1344;p68"/>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345" name="Google Shape;1345;p68"/>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346" name="Google Shape;1346;p68"/>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347" name="Google Shape;1347;p68"/>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1348" name="Google Shape;1348;p68"/>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1349" name="Google Shape;1349;p68"/>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350" name="Google Shape;1350;p68"/>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351" name="Google Shape;1351;p68"/>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8"/>
          <p:cNvSpPr/>
          <p:nvPr/>
        </p:nvSpPr>
        <p:spPr>
          <a:xfrm>
            <a:off x="741725" y="1064675"/>
            <a:ext cx="2350200" cy="1014300"/>
          </a:xfrm>
          <a:prstGeom prst="rect">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solidFill>
                  <a:schemeClr val="lt1"/>
                </a:solidFill>
                <a:latin typeface="Montserrat"/>
                <a:ea typeface="Montserrat"/>
                <a:cs typeface="Montserrat"/>
                <a:sym typeface="Montserrat"/>
              </a:rPr>
              <a:t>Feature Engineering</a:t>
            </a:r>
            <a:endParaRPr b="1" sz="13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 sz="1300">
                <a:solidFill>
                  <a:schemeClr val="lt1"/>
                </a:solidFill>
                <a:latin typeface="Montserrat"/>
                <a:ea typeface="Montserrat"/>
                <a:cs typeface="Montserrat"/>
                <a:sym typeface="Montserrat"/>
              </a:rPr>
              <a:t>+ </a:t>
            </a:r>
            <a:r>
              <a:rPr b="1" lang="es" sz="1300">
                <a:solidFill>
                  <a:schemeClr val="lt1"/>
                </a:solidFill>
                <a:latin typeface="Montserrat"/>
                <a:ea typeface="Montserrat"/>
                <a:cs typeface="Montserrat"/>
                <a:sym typeface="Montserrat"/>
              </a:rPr>
              <a:t>Sentiment Analysis</a:t>
            </a:r>
            <a:endParaRPr b="1" sz="1300">
              <a:solidFill>
                <a:schemeClr val="lt1"/>
              </a:solidFill>
              <a:latin typeface="Montserrat"/>
              <a:ea typeface="Montserrat"/>
              <a:cs typeface="Montserrat"/>
              <a:sym typeface="Montserrat"/>
            </a:endParaRPr>
          </a:p>
        </p:txBody>
      </p:sp>
      <p:sp>
        <p:nvSpPr>
          <p:cNvPr id="1353" name="Google Shape;1353;p68"/>
          <p:cNvSpPr/>
          <p:nvPr/>
        </p:nvSpPr>
        <p:spPr>
          <a:xfrm>
            <a:off x="741725" y="2388725"/>
            <a:ext cx="2350200" cy="101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Montserrat"/>
                <a:ea typeface="Montserrat"/>
                <a:cs typeface="Montserrat"/>
                <a:sym typeface="Montserrat"/>
              </a:rPr>
              <a:t>Ajuste de Hiperparametros</a:t>
            </a:r>
            <a:endParaRPr b="1" sz="1300">
              <a:latin typeface="Montserrat"/>
              <a:ea typeface="Montserrat"/>
              <a:cs typeface="Montserrat"/>
              <a:sym typeface="Montserrat"/>
            </a:endParaRPr>
          </a:p>
        </p:txBody>
      </p:sp>
      <p:sp>
        <p:nvSpPr>
          <p:cNvPr id="1354" name="Google Shape;1354;p68"/>
          <p:cNvSpPr/>
          <p:nvPr/>
        </p:nvSpPr>
        <p:spPr>
          <a:xfrm>
            <a:off x="741725" y="3712775"/>
            <a:ext cx="2350200" cy="1014300"/>
          </a:xfrm>
          <a:prstGeom prst="rect">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solidFill>
                  <a:schemeClr val="lt1"/>
                </a:solidFill>
                <a:latin typeface="Montserrat"/>
                <a:ea typeface="Montserrat"/>
                <a:cs typeface="Montserrat"/>
                <a:sym typeface="Montserrat"/>
              </a:rPr>
              <a:t>Retoque en el Sampleo</a:t>
            </a:r>
            <a:endParaRPr b="1" sz="1300">
              <a:solidFill>
                <a:schemeClr val="lt1"/>
              </a:solidFill>
              <a:latin typeface="Montserrat"/>
              <a:ea typeface="Montserrat"/>
              <a:cs typeface="Montserrat"/>
              <a:sym typeface="Montserrat"/>
            </a:endParaRPr>
          </a:p>
        </p:txBody>
      </p:sp>
      <p:sp>
        <p:nvSpPr>
          <p:cNvPr id="1355" name="Google Shape;1355;p68"/>
          <p:cNvSpPr/>
          <p:nvPr/>
        </p:nvSpPr>
        <p:spPr>
          <a:xfrm>
            <a:off x="3396900" y="1064675"/>
            <a:ext cx="2350200" cy="101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Montserrat"/>
                <a:ea typeface="Montserrat"/>
                <a:cs typeface="Montserrat"/>
                <a:sym typeface="Montserrat"/>
              </a:rPr>
              <a:t>Feature Selection</a:t>
            </a:r>
            <a:endParaRPr b="1" sz="1300">
              <a:latin typeface="Montserrat"/>
              <a:ea typeface="Montserrat"/>
              <a:cs typeface="Montserrat"/>
              <a:sym typeface="Montserrat"/>
            </a:endParaRPr>
          </a:p>
        </p:txBody>
      </p:sp>
      <p:sp>
        <p:nvSpPr>
          <p:cNvPr id="1356" name="Google Shape;1356;p68"/>
          <p:cNvSpPr/>
          <p:nvPr/>
        </p:nvSpPr>
        <p:spPr>
          <a:xfrm>
            <a:off x="3396900" y="2388725"/>
            <a:ext cx="2350200" cy="1014300"/>
          </a:xfrm>
          <a:prstGeom prst="rect">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solidFill>
                  <a:schemeClr val="lt1"/>
                </a:solidFill>
                <a:latin typeface="Montserrat"/>
                <a:ea typeface="Montserrat"/>
                <a:cs typeface="Montserrat"/>
                <a:sym typeface="Montserrat"/>
              </a:rPr>
              <a:t>Más Modelos</a:t>
            </a:r>
            <a:endParaRPr b="1" sz="1300">
              <a:solidFill>
                <a:schemeClr val="lt1"/>
              </a:solidFill>
              <a:latin typeface="Montserrat"/>
              <a:ea typeface="Montserrat"/>
              <a:cs typeface="Montserrat"/>
              <a:sym typeface="Montserrat"/>
            </a:endParaRPr>
          </a:p>
        </p:txBody>
      </p:sp>
      <p:sp>
        <p:nvSpPr>
          <p:cNvPr id="1357" name="Google Shape;1357;p68"/>
          <p:cNvSpPr/>
          <p:nvPr/>
        </p:nvSpPr>
        <p:spPr>
          <a:xfrm>
            <a:off x="6052075" y="1064675"/>
            <a:ext cx="2350200" cy="1014300"/>
          </a:xfrm>
          <a:prstGeom prst="rect">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solidFill>
                  <a:schemeClr val="lt1"/>
                </a:solidFill>
                <a:latin typeface="Montserrat"/>
                <a:ea typeface="Montserrat"/>
                <a:cs typeface="Montserrat"/>
                <a:sym typeface="Montserrat"/>
              </a:rPr>
              <a:t>Mejorar Pipeline</a:t>
            </a:r>
            <a:endParaRPr b="1" sz="1300">
              <a:solidFill>
                <a:schemeClr val="lt1"/>
              </a:solidFill>
              <a:latin typeface="Montserrat"/>
              <a:ea typeface="Montserrat"/>
              <a:cs typeface="Montserrat"/>
              <a:sym typeface="Montserrat"/>
            </a:endParaRPr>
          </a:p>
        </p:txBody>
      </p:sp>
      <p:pic>
        <p:nvPicPr>
          <p:cNvPr id="1358" name="Google Shape;1358;p68"/>
          <p:cNvPicPr preferRelativeResize="0"/>
          <p:nvPr/>
        </p:nvPicPr>
        <p:blipFill rotWithShape="1">
          <a:blip r:embed="rId4">
            <a:alphaModFix/>
          </a:blip>
          <a:srcRect b="25868" l="0" r="0" t="23398"/>
          <a:stretch/>
        </p:blipFill>
        <p:spPr>
          <a:xfrm>
            <a:off x="6490563" y="3928613"/>
            <a:ext cx="1473225" cy="582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69"/>
          <p:cNvSpPr txBox="1"/>
          <p:nvPr/>
        </p:nvSpPr>
        <p:spPr>
          <a:xfrm>
            <a:off x="629375" y="2356200"/>
            <a:ext cx="2832300" cy="431100"/>
          </a:xfrm>
          <a:prstGeom prst="rect">
            <a:avLst/>
          </a:prstGeom>
          <a:noFill/>
          <a:ln>
            <a:noFill/>
          </a:ln>
        </p:spPr>
        <p:txBody>
          <a:bodyPr anchorCtr="0" anchor="ctr" bIns="45700" lIns="120000" spcFirstLastPara="1" rIns="91425" wrap="square" tIns="45700">
            <a:noAutofit/>
          </a:bodyPr>
          <a:lstStyle/>
          <a:p>
            <a:pPr indent="0" lvl="0" marL="0" rtl="0" algn="ctr">
              <a:spcBef>
                <a:spcPts val="0"/>
              </a:spcBef>
              <a:spcAft>
                <a:spcPts val="0"/>
              </a:spcAft>
              <a:buNone/>
            </a:pPr>
            <a:r>
              <a:rPr b="1" lang="es" sz="4600">
                <a:solidFill>
                  <a:schemeClr val="lt1"/>
                </a:solidFill>
                <a:latin typeface="Montserrat"/>
                <a:ea typeface="Montserrat"/>
                <a:cs typeface="Montserrat"/>
                <a:sym typeface="Montserrat"/>
              </a:rPr>
              <a:t>¡Muchas </a:t>
            </a:r>
            <a:br>
              <a:rPr b="1" lang="es" sz="4600">
                <a:solidFill>
                  <a:schemeClr val="lt1"/>
                </a:solidFill>
                <a:latin typeface="Montserrat"/>
                <a:ea typeface="Montserrat"/>
                <a:cs typeface="Montserrat"/>
                <a:sym typeface="Montserrat"/>
              </a:rPr>
            </a:br>
            <a:r>
              <a:rPr b="1" lang="es" sz="4600">
                <a:solidFill>
                  <a:schemeClr val="lt1"/>
                </a:solidFill>
                <a:latin typeface="Montserrat"/>
                <a:ea typeface="Montserrat"/>
                <a:cs typeface="Montserrat"/>
                <a:sym typeface="Montserrat"/>
              </a:rPr>
              <a:t>Gracias!</a:t>
            </a:r>
            <a:endParaRPr b="1" sz="4600">
              <a:solidFill>
                <a:srgbClr val="FFFFFF"/>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70"/>
          <p:cNvSpPr txBox="1"/>
          <p:nvPr/>
        </p:nvSpPr>
        <p:spPr>
          <a:xfrm>
            <a:off x="-32775" y="2356200"/>
            <a:ext cx="49884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3600">
                <a:solidFill>
                  <a:schemeClr val="lt1"/>
                </a:solidFill>
                <a:latin typeface="Montserrat"/>
                <a:ea typeface="Montserrat"/>
                <a:cs typeface="Montserrat"/>
                <a:sym typeface="Montserrat"/>
              </a:rPr>
              <a:t>APÉNDICE</a:t>
            </a:r>
            <a:endParaRPr b="1" sz="3600">
              <a:solidFill>
                <a:srgbClr val="FFFFFF"/>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pic>
        <p:nvPicPr>
          <p:cNvPr id="1373" name="Google Shape;1373;p71"/>
          <p:cNvPicPr preferRelativeResize="0"/>
          <p:nvPr/>
        </p:nvPicPr>
        <p:blipFill rotWithShape="1">
          <a:blip r:embed="rId3">
            <a:alphaModFix/>
          </a:blip>
          <a:srcRect b="0" l="0" r="0" t="0"/>
          <a:stretch/>
        </p:blipFill>
        <p:spPr>
          <a:xfrm>
            <a:off x="2919888" y="965950"/>
            <a:ext cx="5956764" cy="3722978"/>
          </a:xfrm>
          <a:prstGeom prst="rect">
            <a:avLst/>
          </a:prstGeom>
          <a:noFill/>
          <a:ln>
            <a:noFill/>
          </a:ln>
        </p:spPr>
      </p:pic>
      <p:sp>
        <p:nvSpPr>
          <p:cNvPr id="1374" name="Google Shape;1374;p71"/>
          <p:cNvSpPr/>
          <p:nvPr/>
        </p:nvSpPr>
        <p:spPr>
          <a:xfrm>
            <a:off x="2866175" y="1170600"/>
            <a:ext cx="6011700" cy="35184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1"/>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6" name="Google Shape;1376;p71"/>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377" name="Google Shape;1377;p71"/>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378" name="Google Shape;1378;p71"/>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379" name="Google Shape;1379;p71"/>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1380" name="Google Shape;1380;p71"/>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381" name="Google Shape;1381;p71"/>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382" name="Google Shape;1382;p71"/>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3" name="Google Shape;1383;p71"/>
          <p:cNvPicPr preferRelativeResize="0"/>
          <p:nvPr/>
        </p:nvPicPr>
        <p:blipFill>
          <a:blip r:embed="rId4">
            <a:alphaModFix/>
          </a:blip>
          <a:stretch>
            <a:fillRect/>
          </a:stretch>
        </p:blipFill>
        <p:spPr>
          <a:xfrm>
            <a:off x="7462350" y="4662402"/>
            <a:ext cx="1603225" cy="481100"/>
          </a:xfrm>
          <a:prstGeom prst="rect">
            <a:avLst/>
          </a:prstGeom>
          <a:noFill/>
          <a:ln>
            <a:noFill/>
          </a:ln>
        </p:spPr>
      </p:pic>
      <p:sp>
        <p:nvSpPr>
          <p:cNvPr id="1384" name="Google Shape;1384;p71"/>
          <p:cNvSpPr/>
          <p:nvPr/>
        </p:nvSpPr>
        <p:spPr>
          <a:xfrm>
            <a:off x="449825" y="13295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F-1 Score</a:t>
            </a:r>
            <a:endParaRPr b="1" sz="1100">
              <a:solidFill>
                <a:schemeClr val="lt1"/>
              </a:solidFill>
              <a:latin typeface="Montserrat"/>
              <a:ea typeface="Montserrat"/>
              <a:cs typeface="Montserrat"/>
              <a:sym typeface="Montserrat"/>
            </a:endParaRPr>
          </a:p>
        </p:txBody>
      </p:sp>
      <p:sp>
        <p:nvSpPr>
          <p:cNvPr id="1385" name="Google Shape;1385;p71"/>
          <p:cNvSpPr/>
          <p:nvPr/>
        </p:nvSpPr>
        <p:spPr>
          <a:xfrm>
            <a:off x="449825" y="201269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Precision</a:t>
            </a:r>
            <a:endParaRPr b="1" sz="1100">
              <a:solidFill>
                <a:schemeClr val="lt1"/>
              </a:solidFill>
              <a:latin typeface="Montserrat"/>
              <a:ea typeface="Montserrat"/>
              <a:cs typeface="Montserrat"/>
              <a:sym typeface="Montserrat"/>
            </a:endParaRPr>
          </a:p>
        </p:txBody>
      </p:sp>
      <p:sp>
        <p:nvSpPr>
          <p:cNvPr id="1386" name="Google Shape;1386;p71"/>
          <p:cNvSpPr/>
          <p:nvPr/>
        </p:nvSpPr>
        <p:spPr>
          <a:xfrm>
            <a:off x="449825" y="269587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Recall</a:t>
            </a:r>
            <a:endParaRPr b="1" sz="1100">
              <a:solidFill>
                <a:schemeClr val="lt1"/>
              </a:solidFill>
              <a:latin typeface="Montserrat"/>
              <a:ea typeface="Montserrat"/>
              <a:cs typeface="Montserrat"/>
              <a:sym typeface="Montserrat"/>
            </a:endParaRPr>
          </a:p>
        </p:txBody>
      </p:sp>
      <p:sp>
        <p:nvSpPr>
          <p:cNvPr id="1387" name="Google Shape;1387;p71"/>
          <p:cNvSpPr/>
          <p:nvPr/>
        </p:nvSpPr>
        <p:spPr>
          <a:xfrm>
            <a:off x="449825" y="337904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Specificity</a:t>
            </a:r>
            <a:endParaRPr b="1" sz="1100">
              <a:solidFill>
                <a:schemeClr val="lt1"/>
              </a:solidFill>
              <a:latin typeface="Montserrat"/>
              <a:ea typeface="Montserrat"/>
              <a:cs typeface="Montserrat"/>
              <a:sym typeface="Montserrat"/>
            </a:endParaRPr>
          </a:p>
        </p:txBody>
      </p:sp>
      <p:sp>
        <p:nvSpPr>
          <p:cNvPr id="1388" name="Google Shape;1388;p71"/>
          <p:cNvSpPr/>
          <p:nvPr/>
        </p:nvSpPr>
        <p:spPr>
          <a:xfrm>
            <a:off x="449825" y="40622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AUC</a:t>
            </a:r>
            <a:endParaRPr b="1" sz="1100">
              <a:solidFill>
                <a:schemeClr val="lt1"/>
              </a:solidFill>
              <a:latin typeface="Montserrat"/>
              <a:ea typeface="Montserrat"/>
              <a:cs typeface="Montserrat"/>
              <a:sym typeface="Montserrat"/>
            </a:endParaRPr>
          </a:p>
        </p:txBody>
      </p:sp>
      <p:sp>
        <p:nvSpPr>
          <p:cNvPr id="1389" name="Google Shape;1389;p71"/>
          <p:cNvSpPr/>
          <p:nvPr/>
        </p:nvSpPr>
        <p:spPr>
          <a:xfrm>
            <a:off x="1906713" y="1402273"/>
            <a:ext cx="681000" cy="481200"/>
          </a:xfrm>
          <a:prstGeom prst="rightArrow">
            <a:avLst>
              <a:gd fmla="val 50000" name="adj1"/>
              <a:gd fmla="val 50000" name="adj2"/>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1"/>
          <p:cNvSpPr/>
          <p:nvPr/>
        </p:nvSpPr>
        <p:spPr>
          <a:xfrm>
            <a:off x="1906713" y="208544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1"/>
          <p:cNvSpPr/>
          <p:nvPr/>
        </p:nvSpPr>
        <p:spPr>
          <a:xfrm>
            <a:off x="1906713" y="276862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1"/>
          <p:cNvSpPr/>
          <p:nvPr/>
        </p:nvSpPr>
        <p:spPr>
          <a:xfrm>
            <a:off x="1906713" y="345179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1"/>
          <p:cNvSpPr/>
          <p:nvPr/>
        </p:nvSpPr>
        <p:spPr>
          <a:xfrm>
            <a:off x="1906713" y="41349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1"/>
          <p:cNvSpPr/>
          <p:nvPr/>
        </p:nvSpPr>
        <p:spPr>
          <a:xfrm>
            <a:off x="248200" y="1956225"/>
            <a:ext cx="2504400" cy="2865900"/>
          </a:xfrm>
          <a:prstGeom prst="rect">
            <a:avLst/>
          </a:prstGeom>
          <a:solidFill>
            <a:srgbClr val="FFFFFF">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1">
            <a:hlinkClick action="ppaction://hlinksldjump" r:id="rId5"/>
          </p:cNvPr>
          <p:cNvSpPr/>
          <p:nvPr/>
        </p:nvSpPr>
        <p:spPr>
          <a:xfrm>
            <a:off x="449825" y="20153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396" name="Google Shape;1396;p71">
            <a:hlinkClick action="ppaction://hlinksldjump" r:id="rId6"/>
          </p:cNvPr>
          <p:cNvSpPr/>
          <p:nvPr/>
        </p:nvSpPr>
        <p:spPr>
          <a:xfrm>
            <a:off x="449825" y="27011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397" name="Google Shape;1397;p71">
            <a:hlinkClick action="ppaction://hlinksldjump" r:id="rId7"/>
          </p:cNvPr>
          <p:cNvSpPr/>
          <p:nvPr/>
        </p:nvSpPr>
        <p:spPr>
          <a:xfrm>
            <a:off x="449825" y="33764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398" name="Google Shape;1398;p71">
            <a:hlinkClick action="ppaction://hlinksldjump" r:id="rId8"/>
          </p:cNvPr>
          <p:cNvSpPr/>
          <p:nvPr/>
        </p:nvSpPr>
        <p:spPr>
          <a:xfrm>
            <a:off x="449825" y="405697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399" name="Google Shape;1399;p71">
            <a:hlinkClick action="ppaction://hlinksldjump" r:id="rId9"/>
          </p:cNvPr>
          <p:cNvSpPr/>
          <p:nvPr/>
        </p:nvSpPr>
        <p:spPr>
          <a:xfrm>
            <a:off x="8300550" y="63350"/>
            <a:ext cx="765000" cy="14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rgbClr val="CCCCCC"/>
                </a:solidFill>
                <a:latin typeface="Montserrat"/>
                <a:ea typeface="Montserrat"/>
                <a:cs typeface="Montserrat"/>
                <a:sym typeface="Montserrat"/>
              </a:rPr>
              <a:t>Volver</a:t>
            </a:r>
            <a:endParaRPr b="1" sz="900">
              <a:solidFill>
                <a:srgbClr val="CCCCCC"/>
              </a:solidFill>
              <a:latin typeface="Montserrat"/>
              <a:ea typeface="Montserrat"/>
              <a:cs typeface="Montserrat"/>
              <a:sym typeface="Montserrat"/>
            </a:endParaRPr>
          </a:p>
        </p:txBody>
      </p:sp>
      <p:sp>
        <p:nvSpPr>
          <p:cNvPr id="1400" name="Google Shape;1400;p71"/>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 Iniciales | </a:t>
            </a:r>
            <a:r>
              <a:rPr lang="es" sz="2800">
                <a:solidFill>
                  <a:srgbClr val="999999"/>
                </a:solidFill>
                <a:latin typeface="Montserrat"/>
                <a:ea typeface="Montserrat"/>
                <a:cs typeface="Montserrat"/>
                <a:sym typeface="Montserrat"/>
              </a:rPr>
              <a:t>Mejores Resultados</a:t>
            </a:r>
            <a:endParaRPr sz="2800">
              <a:solidFill>
                <a:srgbClr val="999999"/>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pic>
        <p:nvPicPr>
          <p:cNvPr id="1405" name="Google Shape;1405;p72"/>
          <p:cNvPicPr preferRelativeResize="0"/>
          <p:nvPr/>
        </p:nvPicPr>
        <p:blipFill rotWithShape="1">
          <a:blip r:embed="rId3">
            <a:alphaModFix/>
          </a:blip>
          <a:srcRect b="0" l="0" r="0" t="0"/>
          <a:stretch/>
        </p:blipFill>
        <p:spPr>
          <a:xfrm>
            <a:off x="2919888" y="965950"/>
            <a:ext cx="5956764" cy="3722978"/>
          </a:xfrm>
          <a:prstGeom prst="rect">
            <a:avLst/>
          </a:prstGeom>
          <a:noFill/>
          <a:ln>
            <a:noFill/>
          </a:ln>
        </p:spPr>
      </p:pic>
      <p:sp>
        <p:nvSpPr>
          <p:cNvPr id="1406" name="Google Shape;1406;p72"/>
          <p:cNvSpPr/>
          <p:nvPr/>
        </p:nvSpPr>
        <p:spPr>
          <a:xfrm>
            <a:off x="2866175" y="1170600"/>
            <a:ext cx="6011700" cy="35184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2"/>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8" name="Google Shape;1408;p72"/>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409" name="Google Shape;1409;p72"/>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410" name="Google Shape;1410;p72"/>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411" name="Google Shape;1411;p72"/>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1412" name="Google Shape;1412;p72"/>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413" name="Google Shape;1413;p72"/>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414" name="Google Shape;1414;p72"/>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5" name="Google Shape;1415;p72"/>
          <p:cNvPicPr preferRelativeResize="0"/>
          <p:nvPr/>
        </p:nvPicPr>
        <p:blipFill>
          <a:blip r:embed="rId4">
            <a:alphaModFix/>
          </a:blip>
          <a:stretch>
            <a:fillRect/>
          </a:stretch>
        </p:blipFill>
        <p:spPr>
          <a:xfrm>
            <a:off x="7462350" y="4662402"/>
            <a:ext cx="1603225" cy="481100"/>
          </a:xfrm>
          <a:prstGeom prst="rect">
            <a:avLst/>
          </a:prstGeom>
          <a:noFill/>
          <a:ln>
            <a:noFill/>
          </a:ln>
        </p:spPr>
      </p:pic>
      <p:sp>
        <p:nvSpPr>
          <p:cNvPr id="1416" name="Google Shape;1416;p72"/>
          <p:cNvSpPr/>
          <p:nvPr/>
        </p:nvSpPr>
        <p:spPr>
          <a:xfrm>
            <a:off x="449825" y="13295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F-1 Score</a:t>
            </a:r>
            <a:endParaRPr b="1" sz="1100">
              <a:solidFill>
                <a:schemeClr val="lt1"/>
              </a:solidFill>
              <a:latin typeface="Montserrat"/>
              <a:ea typeface="Montserrat"/>
              <a:cs typeface="Montserrat"/>
              <a:sym typeface="Montserrat"/>
            </a:endParaRPr>
          </a:p>
        </p:txBody>
      </p:sp>
      <p:sp>
        <p:nvSpPr>
          <p:cNvPr id="1417" name="Google Shape;1417;p72"/>
          <p:cNvSpPr/>
          <p:nvPr/>
        </p:nvSpPr>
        <p:spPr>
          <a:xfrm>
            <a:off x="449825" y="201269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Precision</a:t>
            </a:r>
            <a:endParaRPr b="1" sz="1100">
              <a:solidFill>
                <a:schemeClr val="lt1"/>
              </a:solidFill>
              <a:latin typeface="Montserrat"/>
              <a:ea typeface="Montserrat"/>
              <a:cs typeface="Montserrat"/>
              <a:sym typeface="Montserrat"/>
            </a:endParaRPr>
          </a:p>
        </p:txBody>
      </p:sp>
      <p:sp>
        <p:nvSpPr>
          <p:cNvPr id="1418" name="Google Shape;1418;p72"/>
          <p:cNvSpPr/>
          <p:nvPr/>
        </p:nvSpPr>
        <p:spPr>
          <a:xfrm>
            <a:off x="449825" y="269587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Recall</a:t>
            </a:r>
            <a:endParaRPr b="1" sz="1100">
              <a:solidFill>
                <a:schemeClr val="lt1"/>
              </a:solidFill>
              <a:latin typeface="Montserrat"/>
              <a:ea typeface="Montserrat"/>
              <a:cs typeface="Montserrat"/>
              <a:sym typeface="Montserrat"/>
            </a:endParaRPr>
          </a:p>
        </p:txBody>
      </p:sp>
      <p:sp>
        <p:nvSpPr>
          <p:cNvPr id="1419" name="Google Shape;1419;p72"/>
          <p:cNvSpPr/>
          <p:nvPr/>
        </p:nvSpPr>
        <p:spPr>
          <a:xfrm>
            <a:off x="449825" y="337904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Specificity</a:t>
            </a:r>
            <a:endParaRPr b="1" sz="1100">
              <a:solidFill>
                <a:schemeClr val="lt1"/>
              </a:solidFill>
              <a:latin typeface="Montserrat"/>
              <a:ea typeface="Montserrat"/>
              <a:cs typeface="Montserrat"/>
              <a:sym typeface="Montserrat"/>
            </a:endParaRPr>
          </a:p>
        </p:txBody>
      </p:sp>
      <p:sp>
        <p:nvSpPr>
          <p:cNvPr id="1420" name="Google Shape;1420;p72"/>
          <p:cNvSpPr/>
          <p:nvPr/>
        </p:nvSpPr>
        <p:spPr>
          <a:xfrm>
            <a:off x="449825" y="40622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AUC</a:t>
            </a:r>
            <a:endParaRPr b="1" sz="1100">
              <a:solidFill>
                <a:schemeClr val="lt1"/>
              </a:solidFill>
              <a:latin typeface="Montserrat"/>
              <a:ea typeface="Montserrat"/>
              <a:cs typeface="Montserrat"/>
              <a:sym typeface="Montserrat"/>
            </a:endParaRPr>
          </a:p>
        </p:txBody>
      </p:sp>
      <p:sp>
        <p:nvSpPr>
          <p:cNvPr id="1421" name="Google Shape;1421;p72"/>
          <p:cNvSpPr/>
          <p:nvPr/>
        </p:nvSpPr>
        <p:spPr>
          <a:xfrm>
            <a:off x="1906713" y="14022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2"/>
          <p:cNvSpPr/>
          <p:nvPr/>
        </p:nvSpPr>
        <p:spPr>
          <a:xfrm>
            <a:off x="1906713" y="2085448"/>
            <a:ext cx="681000" cy="481200"/>
          </a:xfrm>
          <a:prstGeom prst="rightArrow">
            <a:avLst>
              <a:gd fmla="val 50000" name="adj1"/>
              <a:gd fmla="val 50000" name="adj2"/>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2"/>
          <p:cNvSpPr/>
          <p:nvPr/>
        </p:nvSpPr>
        <p:spPr>
          <a:xfrm>
            <a:off x="1906713" y="276862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2"/>
          <p:cNvSpPr/>
          <p:nvPr/>
        </p:nvSpPr>
        <p:spPr>
          <a:xfrm>
            <a:off x="1906713" y="345179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2"/>
          <p:cNvSpPr/>
          <p:nvPr/>
        </p:nvSpPr>
        <p:spPr>
          <a:xfrm>
            <a:off x="1906713" y="41349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2"/>
          <p:cNvSpPr/>
          <p:nvPr/>
        </p:nvSpPr>
        <p:spPr>
          <a:xfrm>
            <a:off x="248200" y="2667525"/>
            <a:ext cx="2504400" cy="2154600"/>
          </a:xfrm>
          <a:prstGeom prst="rect">
            <a:avLst/>
          </a:prstGeom>
          <a:solidFill>
            <a:srgbClr val="FFFFFF">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2"/>
          <p:cNvSpPr/>
          <p:nvPr/>
        </p:nvSpPr>
        <p:spPr>
          <a:xfrm>
            <a:off x="248200" y="1196325"/>
            <a:ext cx="2504400" cy="790200"/>
          </a:xfrm>
          <a:prstGeom prst="rect">
            <a:avLst/>
          </a:prstGeom>
          <a:solidFill>
            <a:srgbClr val="FFFFFF">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2">
            <a:hlinkClick action="ppaction://hlinksldjump" r:id="rId5"/>
          </p:cNvPr>
          <p:cNvSpPr/>
          <p:nvPr/>
        </p:nvSpPr>
        <p:spPr>
          <a:xfrm>
            <a:off x="449825" y="13295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29" name="Google Shape;1429;p72">
            <a:hlinkClick action="ppaction://hlinksldjump" r:id="rId6"/>
          </p:cNvPr>
          <p:cNvSpPr/>
          <p:nvPr/>
        </p:nvSpPr>
        <p:spPr>
          <a:xfrm>
            <a:off x="449825" y="27011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30" name="Google Shape;1430;p72">
            <a:hlinkClick action="ppaction://hlinksldjump" r:id="rId7"/>
          </p:cNvPr>
          <p:cNvSpPr/>
          <p:nvPr/>
        </p:nvSpPr>
        <p:spPr>
          <a:xfrm>
            <a:off x="449825" y="33764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31" name="Google Shape;1431;p72">
            <a:hlinkClick action="ppaction://hlinksldjump" r:id="rId8"/>
          </p:cNvPr>
          <p:cNvSpPr/>
          <p:nvPr/>
        </p:nvSpPr>
        <p:spPr>
          <a:xfrm>
            <a:off x="449825" y="405697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32" name="Google Shape;1432;p72">
            <a:hlinkClick action="ppaction://hlinksldjump" r:id="rId9"/>
          </p:cNvPr>
          <p:cNvSpPr/>
          <p:nvPr/>
        </p:nvSpPr>
        <p:spPr>
          <a:xfrm>
            <a:off x="8300550" y="63350"/>
            <a:ext cx="765000" cy="14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rgbClr val="CCCCCC"/>
                </a:solidFill>
                <a:latin typeface="Montserrat"/>
                <a:ea typeface="Montserrat"/>
                <a:cs typeface="Montserrat"/>
                <a:sym typeface="Montserrat"/>
              </a:rPr>
              <a:t>Volver</a:t>
            </a:r>
            <a:endParaRPr b="1" sz="900">
              <a:solidFill>
                <a:srgbClr val="CCCCCC"/>
              </a:solidFill>
              <a:latin typeface="Montserrat"/>
              <a:ea typeface="Montserrat"/>
              <a:cs typeface="Montserrat"/>
              <a:sym typeface="Montserrat"/>
            </a:endParaRPr>
          </a:p>
        </p:txBody>
      </p:sp>
      <p:sp>
        <p:nvSpPr>
          <p:cNvPr id="1433" name="Google Shape;1433;p72"/>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 Iniciales | </a:t>
            </a:r>
            <a:r>
              <a:rPr lang="es" sz="2800">
                <a:solidFill>
                  <a:srgbClr val="999999"/>
                </a:solidFill>
                <a:latin typeface="Montserrat"/>
                <a:ea typeface="Montserrat"/>
                <a:cs typeface="Montserrat"/>
                <a:sym typeface="Montserrat"/>
              </a:rPr>
              <a:t>Mejores Resultados</a:t>
            </a:r>
            <a:endParaRPr sz="2800">
              <a:solidFill>
                <a:srgbClr val="999999"/>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pic>
        <p:nvPicPr>
          <p:cNvPr id="1438" name="Google Shape;1438;p73"/>
          <p:cNvPicPr preferRelativeResize="0"/>
          <p:nvPr/>
        </p:nvPicPr>
        <p:blipFill>
          <a:blip r:embed="rId3">
            <a:alphaModFix/>
          </a:blip>
          <a:stretch>
            <a:fillRect/>
          </a:stretch>
        </p:blipFill>
        <p:spPr>
          <a:xfrm>
            <a:off x="2919888" y="965950"/>
            <a:ext cx="5956764" cy="3722978"/>
          </a:xfrm>
          <a:prstGeom prst="rect">
            <a:avLst/>
          </a:prstGeom>
          <a:noFill/>
          <a:ln>
            <a:noFill/>
          </a:ln>
        </p:spPr>
      </p:pic>
      <p:sp>
        <p:nvSpPr>
          <p:cNvPr id="1439" name="Google Shape;1439;p73"/>
          <p:cNvSpPr/>
          <p:nvPr/>
        </p:nvSpPr>
        <p:spPr>
          <a:xfrm>
            <a:off x="2866175" y="1170600"/>
            <a:ext cx="6011700" cy="35184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3"/>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1" name="Google Shape;1441;p73"/>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442" name="Google Shape;1442;p73"/>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443" name="Google Shape;1443;p73"/>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444" name="Google Shape;1444;p73"/>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1445" name="Google Shape;1445;p73"/>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446" name="Google Shape;1446;p73"/>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447" name="Google Shape;1447;p73"/>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8" name="Google Shape;1448;p73"/>
          <p:cNvPicPr preferRelativeResize="0"/>
          <p:nvPr/>
        </p:nvPicPr>
        <p:blipFill>
          <a:blip r:embed="rId4">
            <a:alphaModFix/>
          </a:blip>
          <a:stretch>
            <a:fillRect/>
          </a:stretch>
        </p:blipFill>
        <p:spPr>
          <a:xfrm>
            <a:off x="7462350" y="4662402"/>
            <a:ext cx="1603225" cy="481100"/>
          </a:xfrm>
          <a:prstGeom prst="rect">
            <a:avLst/>
          </a:prstGeom>
          <a:noFill/>
          <a:ln>
            <a:noFill/>
          </a:ln>
        </p:spPr>
      </p:pic>
      <p:sp>
        <p:nvSpPr>
          <p:cNvPr id="1449" name="Google Shape;1449;p73"/>
          <p:cNvSpPr/>
          <p:nvPr/>
        </p:nvSpPr>
        <p:spPr>
          <a:xfrm>
            <a:off x="449825" y="13295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F-1 Score</a:t>
            </a:r>
            <a:endParaRPr b="1" sz="1100">
              <a:solidFill>
                <a:schemeClr val="lt1"/>
              </a:solidFill>
              <a:latin typeface="Montserrat"/>
              <a:ea typeface="Montserrat"/>
              <a:cs typeface="Montserrat"/>
              <a:sym typeface="Montserrat"/>
            </a:endParaRPr>
          </a:p>
        </p:txBody>
      </p:sp>
      <p:sp>
        <p:nvSpPr>
          <p:cNvPr id="1450" name="Google Shape;1450;p73"/>
          <p:cNvSpPr/>
          <p:nvPr/>
        </p:nvSpPr>
        <p:spPr>
          <a:xfrm>
            <a:off x="449825" y="201269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Precision</a:t>
            </a:r>
            <a:endParaRPr b="1" sz="1100">
              <a:solidFill>
                <a:schemeClr val="lt1"/>
              </a:solidFill>
              <a:latin typeface="Montserrat"/>
              <a:ea typeface="Montserrat"/>
              <a:cs typeface="Montserrat"/>
              <a:sym typeface="Montserrat"/>
            </a:endParaRPr>
          </a:p>
        </p:txBody>
      </p:sp>
      <p:sp>
        <p:nvSpPr>
          <p:cNvPr id="1451" name="Google Shape;1451;p73"/>
          <p:cNvSpPr/>
          <p:nvPr/>
        </p:nvSpPr>
        <p:spPr>
          <a:xfrm>
            <a:off x="449825" y="269587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Recall</a:t>
            </a:r>
            <a:endParaRPr b="1" sz="1100">
              <a:solidFill>
                <a:schemeClr val="lt1"/>
              </a:solidFill>
              <a:latin typeface="Montserrat"/>
              <a:ea typeface="Montserrat"/>
              <a:cs typeface="Montserrat"/>
              <a:sym typeface="Montserrat"/>
            </a:endParaRPr>
          </a:p>
        </p:txBody>
      </p:sp>
      <p:sp>
        <p:nvSpPr>
          <p:cNvPr id="1452" name="Google Shape;1452;p73"/>
          <p:cNvSpPr/>
          <p:nvPr/>
        </p:nvSpPr>
        <p:spPr>
          <a:xfrm>
            <a:off x="449825" y="337904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Specificity</a:t>
            </a:r>
            <a:endParaRPr b="1" sz="1100">
              <a:solidFill>
                <a:schemeClr val="lt1"/>
              </a:solidFill>
              <a:latin typeface="Montserrat"/>
              <a:ea typeface="Montserrat"/>
              <a:cs typeface="Montserrat"/>
              <a:sym typeface="Montserrat"/>
            </a:endParaRPr>
          </a:p>
        </p:txBody>
      </p:sp>
      <p:sp>
        <p:nvSpPr>
          <p:cNvPr id="1453" name="Google Shape;1453;p73"/>
          <p:cNvSpPr/>
          <p:nvPr/>
        </p:nvSpPr>
        <p:spPr>
          <a:xfrm>
            <a:off x="449825" y="40622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AUC</a:t>
            </a:r>
            <a:endParaRPr b="1" sz="1100">
              <a:solidFill>
                <a:schemeClr val="lt1"/>
              </a:solidFill>
              <a:latin typeface="Montserrat"/>
              <a:ea typeface="Montserrat"/>
              <a:cs typeface="Montserrat"/>
              <a:sym typeface="Montserrat"/>
            </a:endParaRPr>
          </a:p>
        </p:txBody>
      </p:sp>
      <p:sp>
        <p:nvSpPr>
          <p:cNvPr id="1454" name="Google Shape;1454;p73"/>
          <p:cNvSpPr/>
          <p:nvPr/>
        </p:nvSpPr>
        <p:spPr>
          <a:xfrm>
            <a:off x="1906713" y="14022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3"/>
          <p:cNvSpPr/>
          <p:nvPr/>
        </p:nvSpPr>
        <p:spPr>
          <a:xfrm>
            <a:off x="1906713" y="208544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3"/>
          <p:cNvSpPr/>
          <p:nvPr/>
        </p:nvSpPr>
        <p:spPr>
          <a:xfrm>
            <a:off x="1906713" y="2768623"/>
            <a:ext cx="681000" cy="481200"/>
          </a:xfrm>
          <a:prstGeom prst="rightArrow">
            <a:avLst>
              <a:gd fmla="val 50000" name="adj1"/>
              <a:gd fmla="val 50000" name="adj2"/>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3"/>
          <p:cNvSpPr/>
          <p:nvPr/>
        </p:nvSpPr>
        <p:spPr>
          <a:xfrm>
            <a:off x="1906713" y="345179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3"/>
          <p:cNvSpPr/>
          <p:nvPr/>
        </p:nvSpPr>
        <p:spPr>
          <a:xfrm>
            <a:off x="1906713" y="41349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3"/>
          <p:cNvSpPr/>
          <p:nvPr/>
        </p:nvSpPr>
        <p:spPr>
          <a:xfrm>
            <a:off x="248200" y="3362775"/>
            <a:ext cx="2504400" cy="1459200"/>
          </a:xfrm>
          <a:prstGeom prst="rect">
            <a:avLst/>
          </a:prstGeom>
          <a:solidFill>
            <a:srgbClr val="FFFFFF">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3"/>
          <p:cNvSpPr/>
          <p:nvPr/>
        </p:nvSpPr>
        <p:spPr>
          <a:xfrm>
            <a:off x="248200" y="1196325"/>
            <a:ext cx="2504400" cy="1485300"/>
          </a:xfrm>
          <a:prstGeom prst="rect">
            <a:avLst/>
          </a:prstGeom>
          <a:solidFill>
            <a:srgbClr val="FFFFFF">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3">
            <a:hlinkClick action="ppaction://hlinksldjump" r:id="rId5"/>
          </p:cNvPr>
          <p:cNvSpPr/>
          <p:nvPr/>
        </p:nvSpPr>
        <p:spPr>
          <a:xfrm>
            <a:off x="449825" y="13295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62" name="Google Shape;1462;p73">
            <a:hlinkClick action="ppaction://hlinksldjump" r:id="rId6"/>
          </p:cNvPr>
          <p:cNvSpPr/>
          <p:nvPr/>
        </p:nvSpPr>
        <p:spPr>
          <a:xfrm>
            <a:off x="449825" y="20153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63" name="Google Shape;1463;p73">
            <a:hlinkClick action="ppaction://hlinksldjump" r:id="rId7"/>
          </p:cNvPr>
          <p:cNvSpPr/>
          <p:nvPr/>
        </p:nvSpPr>
        <p:spPr>
          <a:xfrm>
            <a:off x="449825" y="33764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64" name="Google Shape;1464;p73">
            <a:hlinkClick action="ppaction://hlinksldjump" r:id="rId8"/>
          </p:cNvPr>
          <p:cNvSpPr/>
          <p:nvPr/>
        </p:nvSpPr>
        <p:spPr>
          <a:xfrm>
            <a:off x="449825" y="405697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65" name="Google Shape;1465;p73">
            <a:hlinkClick action="ppaction://hlinksldjump" r:id="rId9"/>
          </p:cNvPr>
          <p:cNvSpPr/>
          <p:nvPr/>
        </p:nvSpPr>
        <p:spPr>
          <a:xfrm>
            <a:off x="8300550" y="63350"/>
            <a:ext cx="765000" cy="14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rgbClr val="CCCCCC"/>
                </a:solidFill>
                <a:latin typeface="Montserrat"/>
                <a:ea typeface="Montserrat"/>
                <a:cs typeface="Montserrat"/>
                <a:sym typeface="Montserrat"/>
              </a:rPr>
              <a:t>Volver</a:t>
            </a:r>
            <a:endParaRPr b="1" sz="900">
              <a:solidFill>
                <a:srgbClr val="CCCCCC"/>
              </a:solidFill>
              <a:latin typeface="Montserrat"/>
              <a:ea typeface="Montserrat"/>
              <a:cs typeface="Montserrat"/>
              <a:sym typeface="Montserrat"/>
            </a:endParaRPr>
          </a:p>
        </p:txBody>
      </p:sp>
      <p:sp>
        <p:nvSpPr>
          <p:cNvPr id="1466" name="Google Shape;1466;p73"/>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 Iniciales | </a:t>
            </a:r>
            <a:r>
              <a:rPr lang="es" sz="2800">
                <a:solidFill>
                  <a:srgbClr val="999999"/>
                </a:solidFill>
                <a:latin typeface="Montserrat"/>
                <a:ea typeface="Montserrat"/>
                <a:cs typeface="Montserrat"/>
                <a:sym typeface="Montserrat"/>
              </a:rPr>
              <a:t>Mejores Resultados</a:t>
            </a:r>
            <a:endParaRPr sz="2800">
              <a:solidFill>
                <a:srgbClr val="999999"/>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Hipótesis </a:t>
            </a:r>
            <a:r>
              <a:rPr b="1" lang="es" sz="2800">
                <a:solidFill>
                  <a:srgbClr val="434343"/>
                </a:solidFill>
                <a:latin typeface="Montserrat"/>
                <a:ea typeface="Montserrat"/>
                <a:cs typeface="Montserrat"/>
                <a:sym typeface="Montserrat"/>
              </a:rPr>
              <a:t>| </a:t>
            </a:r>
            <a:r>
              <a:rPr lang="es" sz="2800">
                <a:solidFill>
                  <a:srgbClr val="03A0B1"/>
                </a:solidFill>
                <a:latin typeface="Montserrat"/>
                <a:ea typeface="Montserrat"/>
                <a:cs typeface="Montserrat"/>
                <a:sym typeface="Montserrat"/>
              </a:rPr>
              <a:t>Satisfacción del cliente</a:t>
            </a:r>
            <a:endParaRPr b="1" sz="2800">
              <a:solidFill>
                <a:srgbClr val="434343"/>
              </a:solidFill>
              <a:latin typeface="Montserrat"/>
              <a:ea typeface="Montserrat"/>
              <a:cs typeface="Montserrat"/>
              <a:sym typeface="Montserrat"/>
            </a:endParaRPr>
          </a:p>
        </p:txBody>
      </p:sp>
      <p:cxnSp>
        <p:nvCxnSpPr>
          <p:cNvPr id="259" name="Google Shape;259;p20"/>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260" name="Google Shape;260;p20"/>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261" name="Google Shape;261;p20"/>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262" name="Google Shape;262;p20"/>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263" name="Google Shape;263;p20"/>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264" name="Google Shape;264;p20"/>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265" name="Google Shape;265;p20"/>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266" name="Google Shape;266;p20"/>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txBox="1"/>
          <p:nvPr>
            <p:ph idx="1" type="body"/>
          </p:nvPr>
        </p:nvSpPr>
        <p:spPr>
          <a:xfrm>
            <a:off x="431650" y="2225984"/>
            <a:ext cx="8445000" cy="35625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SzPts val="1500"/>
              <a:buFont typeface="Montserrat"/>
              <a:buAutoNum type="alphaUcPeriod"/>
            </a:pPr>
            <a:r>
              <a:rPr b="1" lang="es" sz="1500">
                <a:latin typeface="Montserrat"/>
                <a:ea typeface="Montserrat"/>
                <a:cs typeface="Montserrat"/>
                <a:sym typeface="Montserrat"/>
              </a:rPr>
              <a:t>Vendedor: </a:t>
            </a:r>
            <a:r>
              <a:rPr lang="es" sz="1500">
                <a:latin typeface="Montserrat"/>
                <a:ea typeface="Montserrat"/>
                <a:cs typeface="Montserrat"/>
                <a:sym typeface="Montserrat"/>
              </a:rPr>
              <a:t>La reputación del vendedor a partir de su experiencia en la plataforma y presentación de los productos ofrecidos configura un aspecto de la expectativa del usuario al comprar</a:t>
            </a:r>
            <a:endParaRPr sz="1500">
              <a:latin typeface="Montserrat"/>
              <a:ea typeface="Montserrat"/>
              <a:cs typeface="Montserrat"/>
              <a:sym typeface="Montserrat"/>
            </a:endParaRPr>
          </a:p>
          <a:p>
            <a:pPr indent="-323850" lvl="0" marL="457200" rtl="0" algn="l">
              <a:spcBef>
                <a:spcPts val="2400"/>
              </a:spcBef>
              <a:spcAft>
                <a:spcPts val="0"/>
              </a:spcAft>
              <a:buSzPts val="1500"/>
              <a:buFont typeface="Montserrat"/>
              <a:buAutoNum type="alphaUcPeriod"/>
            </a:pPr>
            <a:r>
              <a:rPr b="1" lang="es" sz="1500">
                <a:latin typeface="Montserrat"/>
                <a:ea typeface="Montserrat"/>
                <a:cs typeface="Montserrat"/>
                <a:sym typeface="Montserrat"/>
              </a:rPr>
              <a:t>Logística: </a:t>
            </a:r>
            <a:r>
              <a:rPr lang="es" sz="1500">
                <a:latin typeface="Montserrat"/>
                <a:ea typeface="Montserrat"/>
                <a:cs typeface="Montserrat"/>
                <a:sym typeface="Montserrat"/>
              </a:rPr>
              <a:t>La calidad de los envíos y los tiempos estipulados de los mismos influyen en lo que el usuario espera recibir</a:t>
            </a:r>
            <a:endParaRPr sz="1500">
              <a:latin typeface="Montserrat"/>
              <a:ea typeface="Montserrat"/>
              <a:cs typeface="Montserrat"/>
              <a:sym typeface="Montserrat"/>
            </a:endParaRPr>
          </a:p>
          <a:p>
            <a:pPr indent="-323850" lvl="0" marL="457200" rtl="0" algn="l">
              <a:spcBef>
                <a:spcPts val="2400"/>
              </a:spcBef>
              <a:spcAft>
                <a:spcPts val="2400"/>
              </a:spcAft>
              <a:buSzPts val="1500"/>
              <a:buFont typeface="Montserrat"/>
              <a:buAutoNum type="alphaUcPeriod"/>
            </a:pPr>
            <a:r>
              <a:rPr b="1" lang="es" sz="1500">
                <a:latin typeface="Montserrat"/>
                <a:ea typeface="Montserrat"/>
                <a:cs typeface="Montserrat"/>
                <a:sym typeface="Montserrat"/>
              </a:rPr>
              <a:t>Producto: </a:t>
            </a:r>
            <a:r>
              <a:rPr lang="es" sz="1500">
                <a:latin typeface="Montserrat"/>
                <a:ea typeface="Montserrat"/>
                <a:cs typeface="Montserrat"/>
                <a:sym typeface="Montserrat"/>
              </a:rPr>
              <a:t>Un producto de características acordes a lo prometido o promocionado resultará en la satisfacción o no de las expectativas</a:t>
            </a:r>
            <a:endParaRPr sz="1500">
              <a:latin typeface="Montserrat"/>
              <a:ea typeface="Montserrat"/>
              <a:cs typeface="Montserrat"/>
              <a:sym typeface="Montserrat"/>
            </a:endParaRPr>
          </a:p>
        </p:txBody>
      </p:sp>
      <p:sp>
        <p:nvSpPr>
          <p:cNvPr id="268" name="Google Shape;268;p20"/>
          <p:cNvSpPr/>
          <p:nvPr/>
        </p:nvSpPr>
        <p:spPr>
          <a:xfrm>
            <a:off x="396000" y="2208288"/>
            <a:ext cx="481200" cy="4812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396000" y="3301007"/>
            <a:ext cx="481200" cy="481200"/>
          </a:xfrm>
          <a:prstGeom prst="arc">
            <a:avLst>
              <a:gd fmla="val 2028065" name="adj1"/>
              <a:gd fmla="val 2006854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396000" y="4128248"/>
            <a:ext cx="481200" cy="481200"/>
          </a:xfrm>
          <a:prstGeom prst="arc">
            <a:avLst>
              <a:gd fmla="val 2028065" name="adj1"/>
              <a:gd fmla="val 20068547" name="adj2"/>
            </a:avLst>
          </a:prstGeom>
          <a:noFill/>
          <a:ln cap="flat" cmpd="sng" w="28575">
            <a:solidFill>
              <a:srgbClr val="03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txBox="1"/>
          <p:nvPr/>
        </p:nvSpPr>
        <p:spPr>
          <a:xfrm>
            <a:off x="491325" y="967275"/>
            <a:ext cx="80685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2"/>
                </a:solidFill>
                <a:latin typeface="Montserrat"/>
                <a:ea typeface="Montserrat"/>
                <a:cs typeface="Montserrat"/>
                <a:sym typeface="Montserrat"/>
              </a:rPr>
              <a:t>Desde Olist n</a:t>
            </a:r>
            <a:r>
              <a:rPr lang="es" sz="1300">
                <a:solidFill>
                  <a:schemeClr val="dk2"/>
                </a:solidFill>
                <a:latin typeface="Montserrat"/>
                <a:ea typeface="Montserrat"/>
                <a:cs typeface="Montserrat"/>
                <a:sym typeface="Montserrat"/>
              </a:rPr>
              <a:t>os contratan para</a:t>
            </a:r>
            <a:r>
              <a:rPr lang="es" sz="1300">
                <a:solidFill>
                  <a:schemeClr val="dk2"/>
                </a:solidFill>
                <a:latin typeface="Montserrat"/>
                <a:ea typeface="Montserrat"/>
                <a:cs typeface="Montserrat"/>
                <a:sym typeface="Montserrat"/>
              </a:rPr>
              <a:t>, a partir de implementaciones en distintas etapas,</a:t>
            </a:r>
            <a:r>
              <a:rPr lang="es" sz="1300">
                <a:solidFill>
                  <a:schemeClr val="dk2"/>
                </a:solidFill>
                <a:latin typeface="Montserrat"/>
                <a:ea typeface="Montserrat"/>
                <a:cs typeface="Montserrat"/>
                <a:sym typeface="Montserrat"/>
              </a:rPr>
              <a:t> </a:t>
            </a:r>
            <a:r>
              <a:rPr b="1" lang="es" sz="1300">
                <a:solidFill>
                  <a:schemeClr val="dk2"/>
                </a:solidFill>
                <a:latin typeface="Montserrat"/>
                <a:ea typeface="Montserrat"/>
                <a:cs typeface="Montserrat"/>
                <a:sym typeface="Montserrat"/>
              </a:rPr>
              <a:t>mejorar la reputación de a la empresa</a:t>
            </a:r>
            <a:r>
              <a:rPr lang="es" sz="1300">
                <a:solidFill>
                  <a:schemeClr val="dk2"/>
                </a:solidFill>
                <a:latin typeface="Montserrat"/>
                <a:ea typeface="Montserrat"/>
                <a:cs typeface="Montserrat"/>
                <a:sym typeface="Montserrat"/>
              </a:rPr>
              <a:t> dada a través de las reseñas y puntuaciones de sus usuarios compradores. Para esto, nuestra hipótesis es que la review score es un </a:t>
            </a:r>
            <a:r>
              <a:rPr i="1" lang="es" sz="1300">
                <a:solidFill>
                  <a:schemeClr val="dk2"/>
                </a:solidFill>
                <a:latin typeface="Montserrat"/>
                <a:ea typeface="Montserrat"/>
                <a:cs typeface="Montserrat"/>
                <a:sym typeface="Montserrat"/>
              </a:rPr>
              <a:t>proxy</a:t>
            </a:r>
            <a:r>
              <a:rPr lang="es" sz="1300">
                <a:solidFill>
                  <a:schemeClr val="dk2"/>
                </a:solidFill>
                <a:latin typeface="Montserrat"/>
                <a:ea typeface="Montserrat"/>
                <a:cs typeface="Montserrat"/>
                <a:sym typeface="Montserrat"/>
              </a:rPr>
              <a:t> de la </a:t>
            </a:r>
            <a:r>
              <a:rPr b="1" lang="es" sz="1300">
                <a:solidFill>
                  <a:schemeClr val="dk2"/>
                </a:solidFill>
                <a:latin typeface="Montserrat"/>
                <a:ea typeface="Montserrat"/>
                <a:cs typeface="Montserrat"/>
                <a:sym typeface="Montserrat"/>
              </a:rPr>
              <a:t>satisfacción del cliente</a:t>
            </a:r>
            <a:r>
              <a:rPr lang="es" sz="1300">
                <a:solidFill>
                  <a:schemeClr val="dk2"/>
                </a:solidFill>
                <a:latin typeface="Montserrat"/>
                <a:ea typeface="Montserrat"/>
                <a:cs typeface="Montserrat"/>
                <a:sym typeface="Montserrat"/>
              </a:rPr>
              <a:t>, que a su vez depende de sus </a:t>
            </a:r>
            <a:r>
              <a:rPr b="1" lang="es" sz="1300">
                <a:solidFill>
                  <a:schemeClr val="dk2"/>
                </a:solidFill>
                <a:latin typeface="Montserrat"/>
                <a:ea typeface="Montserrat"/>
                <a:cs typeface="Montserrat"/>
                <a:sym typeface="Montserrat"/>
              </a:rPr>
              <a:t>expectativas</a:t>
            </a:r>
            <a:r>
              <a:rPr lang="es" sz="1300">
                <a:solidFill>
                  <a:schemeClr val="dk2"/>
                </a:solidFill>
                <a:latin typeface="Montserrat"/>
                <a:ea typeface="Montserrat"/>
                <a:cs typeface="Montserrat"/>
                <a:sym typeface="Montserrat"/>
              </a:rPr>
              <a:t> y la viabilidad de su cumplimiento. Y esto, creemos, se determina principalmente por 3 factores:</a:t>
            </a:r>
            <a:endParaRPr sz="1300">
              <a:solidFill>
                <a:schemeClr val="dk2"/>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id="1471" name="Google Shape;1471;p74"/>
          <p:cNvPicPr preferRelativeResize="0"/>
          <p:nvPr/>
        </p:nvPicPr>
        <p:blipFill rotWithShape="1">
          <a:blip r:embed="rId3">
            <a:alphaModFix/>
          </a:blip>
          <a:srcRect b="0" l="0" r="0" t="0"/>
          <a:stretch/>
        </p:blipFill>
        <p:spPr>
          <a:xfrm>
            <a:off x="2919888" y="965950"/>
            <a:ext cx="5956764" cy="3722978"/>
          </a:xfrm>
          <a:prstGeom prst="rect">
            <a:avLst/>
          </a:prstGeom>
          <a:noFill/>
          <a:ln>
            <a:noFill/>
          </a:ln>
        </p:spPr>
      </p:pic>
      <p:sp>
        <p:nvSpPr>
          <p:cNvPr id="1472" name="Google Shape;1472;p74"/>
          <p:cNvSpPr/>
          <p:nvPr/>
        </p:nvSpPr>
        <p:spPr>
          <a:xfrm>
            <a:off x="2866175" y="1170600"/>
            <a:ext cx="6011700" cy="35184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4"/>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4" name="Google Shape;1474;p74"/>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475" name="Google Shape;1475;p74"/>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476" name="Google Shape;1476;p74"/>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477" name="Google Shape;1477;p74"/>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1478" name="Google Shape;1478;p74"/>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479" name="Google Shape;1479;p74"/>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480" name="Google Shape;1480;p74"/>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1" name="Google Shape;1481;p74"/>
          <p:cNvPicPr preferRelativeResize="0"/>
          <p:nvPr/>
        </p:nvPicPr>
        <p:blipFill>
          <a:blip r:embed="rId4">
            <a:alphaModFix/>
          </a:blip>
          <a:stretch>
            <a:fillRect/>
          </a:stretch>
        </p:blipFill>
        <p:spPr>
          <a:xfrm>
            <a:off x="7462350" y="4662402"/>
            <a:ext cx="1603225" cy="481100"/>
          </a:xfrm>
          <a:prstGeom prst="rect">
            <a:avLst/>
          </a:prstGeom>
          <a:noFill/>
          <a:ln>
            <a:noFill/>
          </a:ln>
        </p:spPr>
      </p:pic>
      <p:sp>
        <p:nvSpPr>
          <p:cNvPr id="1482" name="Google Shape;1482;p74"/>
          <p:cNvSpPr/>
          <p:nvPr/>
        </p:nvSpPr>
        <p:spPr>
          <a:xfrm>
            <a:off x="449825" y="13295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F-1 Score</a:t>
            </a:r>
            <a:endParaRPr b="1" sz="1100">
              <a:solidFill>
                <a:schemeClr val="lt1"/>
              </a:solidFill>
              <a:latin typeface="Montserrat"/>
              <a:ea typeface="Montserrat"/>
              <a:cs typeface="Montserrat"/>
              <a:sym typeface="Montserrat"/>
            </a:endParaRPr>
          </a:p>
        </p:txBody>
      </p:sp>
      <p:sp>
        <p:nvSpPr>
          <p:cNvPr id="1483" name="Google Shape;1483;p74"/>
          <p:cNvSpPr/>
          <p:nvPr/>
        </p:nvSpPr>
        <p:spPr>
          <a:xfrm>
            <a:off x="449825" y="201269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Precision</a:t>
            </a:r>
            <a:endParaRPr b="1" sz="1100">
              <a:solidFill>
                <a:schemeClr val="lt1"/>
              </a:solidFill>
              <a:latin typeface="Montserrat"/>
              <a:ea typeface="Montserrat"/>
              <a:cs typeface="Montserrat"/>
              <a:sym typeface="Montserrat"/>
            </a:endParaRPr>
          </a:p>
        </p:txBody>
      </p:sp>
      <p:sp>
        <p:nvSpPr>
          <p:cNvPr id="1484" name="Google Shape;1484;p74"/>
          <p:cNvSpPr/>
          <p:nvPr/>
        </p:nvSpPr>
        <p:spPr>
          <a:xfrm>
            <a:off x="449825" y="269587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Recall</a:t>
            </a:r>
            <a:endParaRPr b="1" sz="1100">
              <a:solidFill>
                <a:schemeClr val="lt1"/>
              </a:solidFill>
              <a:latin typeface="Montserrat"/>
              <a:ea typeface="Montserrat"/>
              <a:cs typeface="Montserrat"/>
              <a:sym typeface="Montserrat"/>
            </a:endParaRPr>
          </a:p>
        </p:txBody>
      </p:sp>
      <p:sp>
        <p:nvSpPr>
          <p:cNvPr id="1485" name="Google Shape;1485;p74"/>
          <p:cNvSpPr/>
          <p:nvPr/>
        </p:nvSpPr>
        <p:spPr>
          <a:xfrm>
            <a:off x="449825" y="337904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Specificity</a:t>
            </a:r>
            <a:endParaRPr b="1" sz="1100">
              <a:solidFill>
                <a:schemeClr val="lt1"/>
              </a:solidFill>
              <a:latin typeface="Montserrat"/>
              <a:ea typeface="Montserrat"/>
              <a:cs typeface="Montserrat"/>
              <a:sym typeface="Montserrat"/>
            </a:endParaRPr>
          </a:p>
        </p:txBody>
      </p:sp>
      <p:sp>
        <p:nvSpPr>
          <p:cNvPr id="1486" name="Google Shape;1486;p74"/>
          <p:cNvSpPr/>
          <p:nvPr/>
        </p:nvSpPr>
        <p:spPr>
          <a:xfrm>
            <a:off x="449825" y="40622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AUC</a:t>
            </a:r>
            <a:endParaRPr b="1" sz="1100">
              <a:solidFill>
                <a:schemeClr val="lt1"/>
              </a:solidFill>
              <a:latin typeface="Montserrat"/>
              <a:ea typeface="Montserrat"/>
              <a:cs typeface="Montserrat"/>
              <a:sym typeface="Montserrat"/>
            </a:endParaRPr>
          </a:p>
        </p:txBody>
      </p:sp>
      <p:sp>
        <p:nvSpPr>
          <p:cNvPr id="1487" name="Google Shape;1487;p74"/>
          <p:cNvSpPr/>
          <p:nvPr/>
        </p:nvSpPr>
        <p:spPr>
          <a:xfrm>
            <a:off x="1906713" y="14022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4"/>
          <p:cNvSpPr/>
          <p:nvPr/>
        </p:nvSpPr>
        <p:spPr>
          <a:xfrm>
            <a:off x="1906713" y="208544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4"/>
          <p:cNvSpPr/>
          <p:nvPr/>
        </p:nvSpPr>
        <p:spPr>
          <a:xfrm>
            <a:off x="1906713" y="276862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4"/>
          <p:cNvSpPr/>
          <p:nvPr/>
        </p:nvSpPr>
        <p:spPr>
          <a:xfrm>
            <a:off x="1906713" y="3451798"/>
            <a:ext cx="681000" cy="481200"/>
          </a:xfrm>
          <a:prstGeom prst="rightArrow">
            <a:avLst>
              <a:gd fmla="val 50000" name="adj1"/>
              <a:gd fmla="val 50000" name="adj2"/>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4"/>
          <p:cNvSpPr/>
          <p:nvPr/>
        </p:nvSpPr>
        <p:spPr>
          <a:xfrm>
            <a:off x="1906713" y="41349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4"/>
          <p:cNvSpPr/>
          <p:nvPr/>
        </p:nvSpPr>
        <p:spPr>
          <a:xfrm>
            <a:off x="248200" y="4029675"/>
            <a:ext cx="2504400" cy="792300"/>
          </a:xfrm>
          <a:prstGeom prst="rect">
            <a:avLst/>
          </a:prstGeom>
          <a:solidFill>
            <a:srgbClr val="FFFFFF">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4"/>
          <p:cNvSpPr/>
          <p:nvPr/>
        </p:nvSpPr>
        <p:spPr>
          <a:xfrm>
            <a:off x="248200" y="1196325"/>
            <a:ext cx="2504400" cy="2159400"/>
          </a:xfrm>
          <a:prstGeom prst="rect">
            <a:avLst/>
          </a:prstGeom>
          <a:solidFill>
            <a:srgbClr val="FFFFFF">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4">
            <a:hlinkClick action="ppaction://hlinksldjump" r:id="rId5"/>
          </p:cNvPr>
          <p:cNvSpPr/>
          <p:nvPr/>
        </p:nvSpPr>
        <p:spPr>
          <a:xfrm>
            <a:off x="449825" y="13295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95" name="Google Shape;1495;p74">
            <a:hlinkClick action="ppaction://hlinksldjump" r:id="rId6"/>
          </p:cNvPr>
          <p:cNvSpPr/>
          <p:nvPr/>
        </p:nvSpPr>
        <p:spPr>
          <a:xfrm>
            <a:off x="449825" y="20153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96" name="Google Shape;1496;p74">
            <a:hlinkClick action="ppaction://hlinksldjump" r:id="rId7"/>
          </p:cNvPr>
          <p:cNvSpPr/>
          <p:nvPr/>
        </p:nvSpPr>
        <p:spPr>
          <a:xfrm>
            <a:off x="449825" y="27011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97" name="Google Shape;1497;p74">
            <a:hlinkClick action="ppaction://hlinksldjump" r:id="rId8"/>
          </p:cNvPr>
          <p:cNvSpPr/>
          <p:nvPr/>
        </p:nvSpPr>
        <p:spPr>
          <a:xfrm>
            <a:off x="449825" y="405697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98" name="Google Shape;1498;p74">
            <a:hlinkClick action="ppaction://hlinksldjump" r:id="rId9"/>
          </p:cNvPr>
          <p:cNvSpPr/>
          <p:nvPr/>
        </p:nvSpPr>
        <p:spPr>
          <a:xfrm>
            <a:off x="8300550" y="63350"/>
            <a:ext cx="765000" cy="14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rgbClr val="CCCCCC"/>
                </a:solidFill>
                <a:latin typeface="Montserrat"/>
                <a:ea typeface="Montserrat"/>
                <a:cs typeface="Montserrat"/>
                <a:sym typeface="Montserrat"/>
              </a:rPr>
              <a:t>Volver</a:t>
            </a:r>
            <a:endParaRPr b="1" sz="900">
              <a:solidFill>
                <a:srgbClr val="CCCCCC"/>
              </a:solidFill>
              <a:latin typeface="Montserrat"/>
              <a:ea typeface="Montserrat"/>
              <a:cs typeface="Montserrat"/>
              <a:sym typeface="Montserrat"/>
            </a:endParaRPr>
          </a:p>
        </p:txBody>
      </p:sp>
      <p:sp>
        <p:nvSpPr>
          <p:cNvPr id="1499" name="Google Shape;1499;p74"/>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 Iniciales | </a:t>
            </a:r>
            <a:r>
              <a:rPr lang="es" sz="2800">
                <a:solidFill>
                  <a:srgbClr val="999999"/>
                </a:solidFill>
                <a:latin typeface="Montserrat"/>
                <a:ea typeface="Montserrat"/>
                <a:cs typeface="Montserrat"/>
                <a:sym typeface="Montserrat"/>
              </a:rPr>
              <a:t>Mejores Resultados</a:t>
            </a:r>
            <a:endParaRPr sz="2800">
              <a:solidFill>
                <a:srgbClr val="999999"/>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pic>
        <p:nvPicPr>
          <p:cNvPr id="1504" name="Google Shape;1504;p75"/>
          <p:cNvPicPr preferRelativeResize="0"/>
          <p:nvPr/>
        </p:nvPicPr>
        <p:blipFill rotWithShape="1">
          <a:blip r:embed="rId3">
            <a:alphaModFix/>
          </a:blip>
          <a:srcRect b="0" l="0" r="0" t="0"/>
          <a:stretch/>
        </p:blipFill>
        <p:spPr>
          <a:xfrm>
            <a:off x="2919888" y="965950"/>
            <a:ext cx="5956764" cy="3722978"/>
          </a:xfrm>
          <a:prstGeom prst="rect">
            <a:avLst/>
          </a:prstGeom>
          <a:noFill/>
          <a:ln>
            <a:noFill/>
          </a:ln>
        </p:spPr>
      </p:pic>
      <p:sp>
        <p:nvSpPr>
          <p:cNvPr id="1505" name="Google Shape;1505;p75"/>
          <p:cNvSpPr/>
          <p:nvPr/>
        </p:nvSpPr>
        <p:spPr>
          <a:xfrm>
            <a:off x="2866175" y="1170600"/>
            <a:ext cx="6011700" cy="35184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5"/>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7" name="Google Shape;1507;p75"/>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1508" name="Google Shape;1508;p75"/>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1509" name="Google Shape;1509;p75"/>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1510" name="Google Shape;1510;p75"/>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cxnSp>
        <p:nvCxnSpPr>
          <p:cNvPr id="1511" name="Google Shape;1511;p75"/>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1512" name="Google Shape;1512;p75"/>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1513" name="Google Shape;1513;p75"/>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4" name="Google Shape;1514;p75"/>
          <p:cNvPicPr preferRelativeResize="0"/>
          <p:nvPr/>
        </p:nvPicPr>
        <p:blipFill>
          <a:blip r:embed="rId4">
            <a:alphaModFix/>
          </a:blip>
          <a:stretch>
            <a:fillRect/>
          </a:stretch>
        </p:blipFill>
        <p:spPr>
          <a:xfrm>
            <a:off x="7462350" y="4662402"/>
            <a:ext cx="1603225" cy="481100"/>
          </a:xfrm>
          <a:prstGeom prst="rect">
            <a:avLst/>
          </a:prstGeom>
          <a:noFill/>
          <a:ln>
            <a:noFill/>
          </a:ln>
        </p:spPr>
      </p:pic>
      <p:sp>
        <p:nvSpPr>
          <p:cNvPr id="1515" name="Google Shape;1515;p75"/>
          <p:cNvSpPr/>
          <p:nvPr/>
        </p:nvSpPr>
        <p:spPr>
          <a:xfrm>
            <a:off x="449825" y="13295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F-1 Score</a:t>
            </a:r>
            <a:endParaRPr b="1" sz="1100">
              <a:solidFill>
                <a:schemeClr val="lt1"/>
              </a:solidFill>
              <a:latin typeface="Montserrat"/>
              <a:ea typeface="Montserrat"/>
              <a:cs typeface="Montserrat"/>
              <a:sym typeface="Montserrat"/>
            </a:endParaRPr>
          </a:p>
        </p:txBody>
      </p:sp>
      <p:sp>
        <p:nvSpPr>
          <p:cNvPr id="1516" name="Google Shape;1516;p75"/>
          <p:cNvSpPr/>
          <p:nvPr/>
        </p:nvSpPr>
        <p:spPr>
          <a:xfrm>
            <a:off x="449825" y="201269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Precision</a:t>
            </a:r>
            <a:endParaRPr b="1" sz="1100">
              <a:solidFill>
                <a:schemeClr val="lt1"/>
              </a:solidFill>
              <a:latin typeface="Montserrat"/>
              <a:ea typeface="Montserrat"/>
              <a:cs typeface="Montserrat"/>
              <a:sym typeface="Montserrat"/>
            </a:endParaRPr>
          </a:p>
        </p:txBody>
      </p:sp>
      <p:sp>
        <p:nvSpPr>
          <p:cNvPr id="1517" name="Google Shape;1517;p75"/>
          <p:cNvSpPr/>
          <p:nvPr/>
        </p:nvSpPr>
        <p:spPr>
          <a:xfrm>
            <a:off x="449825" y="269587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Recall</a:t>
            </a:r>
            <a:endParaRPr b="1" sz="1100">
              <a:solidFill>
                <a:schemeClr val="lt1"/>
              </a:solidFill>
              <a:latin typeface="Montserrat"/>
              <a:ea typeface="Montserrat"/>
              <a:cs typeface="Montserrat"/>
              <a:sym typeface="Montserrat"/>
            </a:endParaRPr>
          </a:p>
        </p:txBody>
      </p:sp>
      <p:sp>
        <p:nvSpPr>
          <p:cNvPr id="1518" name="Google Shape;1518;p75"/>
          <p:cNvSpPr/>
          <p:nvPr/>
        </p:nvSpPr>
        <p:spPr>
          <a:xfrm>
            <a:off x="449825" y="3379048"/>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Specificity</a:t>
            </a:r>
            <a:endParaRPr b="1" sz="1100">
              <a:solidFill>
                <a:schemeClr val="lt1"/>
              </a:solidFill>
              <a:latin typeface="Montserrat"/>
              <a:ea typeface="Montserrat"/>
              <a:cs typeface="Montserrat"/>
              <a:sym typeface="Montserrat"/>
            </a:endParaRPr>
          </a:p>
        </p:txBody>
      </p:sp>
      <p:sp>
        <p:nvSpPr>
          <p:cNvPr id="1519" name="Google Shape;1519;p75"/>
          <p:cNvSpPr/>
          <p:nvPr/>
        </p:nvSpPr>
        <p:spPr>
          <a:xfrm>
            <a:off x="449825" y="4062223"/>
            <a:ext cx="1213500" cy="6267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lt1"/>
                </a:solidFill>
                <a:latin typeface="Montserrat"/>
                <a:ea typeface="Montserrat"/>
                <a:cs typeface="Montserrat"/>
                <a:sym typeface="Montserrat"/>
              </a:rPr>
              <a:t>AUC</a:t>
            </a:r>
            <a:endParaRPr b="1" sz="1100">
              <a:solidFill>
                <a:schemeClr val="lt1"/>
              </a:solidFill>
              <a:latin typeface="Montserrat"/>
              <a:ea typeface="Montserrat"/>
              <a:cs typeface="Montserrat"/>
              <a:sym typeface="Montserrat"/>
            </a:endParaRPr>
          </a:p>
        </p:txBody>
      </p:sp>
      <p:sp>
        <p:nvSpPr>
          <p:cNvPr id="1520" name="Google Shape;1520;p75"/>
          <p:cNvSpPr/>
          <p:nvPr/>
        </p:nvSpPr>
        <p:spPr>
          <a:xfrm>
            <a:off x="1906713" y="140227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5"/>
          <p:cNvSpPr/>
          <p:nvPr/>
        </p:nvSpPr>
        <p:spPr>
          <a:xfrm>
            <a:off x="1906713" y="208544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5"/>
          <p:cNvSpPr/>
          <p:nvPr/>
        </p:nvSpPr>
        <p:spPr>
          <a:xfrm>
            <a:off x="1906713" y="2768623"/>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5"/>
          <p:cNvSpPr/>
          <p:nvPr/>
        </p:nvSpPr>
        <p:spPr>
          <a:xfrm>
            <a:off x="1906713" y="3451798"/>
            <a:ext cx="681000" cy="48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5"/>
          <p:cNvSpPr/>
          <p:nvPr/>
        </p:nvSpPr>
        <p:spPr>
          <a:xfrm>
            <a:off x="1906713" y="4134973"/>
            <a:ext cx="681000" cy="481200"/>
          </a:xfrm>
          <a:prstGeom prst="rightArrow">
            <a:avLst>
              <a:gd fmla="val 50000" name="adj1"/>
              <a:gd fmla="val 50000" name="adj2"/>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5"/>
          <p:cNvSpPr/>
          <p:nvPr/>
        </p:nvSpPr>
        <p:spPr>
          <a:xfrm>
            <a:off x="248200" y="1196325"/>
            <a:ext cx="2504400" cy="2840400"/>
          </a:xfrm>
          <a:prstGeom prst="rect">
            <a:avLst/>
          </a:prstGeom>
          <a:solidFill>
            <a:srgbClr val="FFFFFF">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5">
            <a:hlinkClick action="ppaction://hlinksldjump" r:id="rId5"/>
          </p:cNvPr>
          <p:cNvSpPr/>
          <p:nvPr/>
        </p:nvSpPr>
        <p:spPr>
          <a:xfrm>
            <a:off x="449825" y="13295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527" name="Google Shape;1527;p75">
            <a:hlinkClick action="ppaction://hlinksldjump" r:id="rId6"/>
          </p:cNvPr>
          <p:cNvSpPr/>
          <p:nvPr/>
        </p:nvSpPr>
        <p:spPr>
          <a:xfrm>
            <a:off x="449825" y="20153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528" name="Google Shape;1528;p75">
            <a:hlinkClick action="ppaction://hlinksldjump" r:id="rId7"/>
          </p:cNvPr>
          <p:cNvSpPr/>
          <p:nvPr/>
        </p:nvSpPr>
        <p:spPr>
          <a:xfrm>
            <a:off x="449825" y="27011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529" name="Google Shape;1529;p75">
            <a:hlinkClick action="ppaction://hlinksldjump" r:id="rId8"/>
          </p:cNvPr>
          <p:cNvSpPr/>
          <p:nvPr/>
        </p:nvSpPr>
        <p:spPr>
          <a:xfrm>
            <a:off x="449825" y="3376423"/>
            <a:ext cx="1213500" cy="62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530" name="Google Shape;1530;p75">
            <a:hlinkClick action="ppaction://hlinksldjump" r:id="rId9"/>
          </p:cNvPr>
          <p:cNvSpPr/>
          <p:nvPr/>
        </p:nvSpPr>
        <p:spPr>
          <a:xfrm>
            <a:off x="8300550" y="63350"/>
            <a:ext cx="765000" cy="14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rgbClr val="CCCCCC"/>
                </a:solidFill>
                <a:latin typeface="Montserrat"/>
                <a:ea typeface="Montserrat"/>
                <a:cs typeface="Montserrat"/>
                <a:sym typeface="Montserrat"/>
              </a:rPr>
              <a:t>Volver</a:t>
            </a:r>
            <a:endParaRPr b="1" sz="900">
              <a:solidFill>
                <a:srgbClr val="CCCCCC"/>
              </a:solidFill>
              <a:latin typeface="Montserrat"/>
              <a:ea typeface="Montserrat"/>
              <a:cs typeface="Montserrat"/>
              <a:sym typeface="Montserrat"/>
            </a:endParaRPr>
          </a:p>
        </p:txBody>
      </p:sp>
      <p:sp>
        <p:nvSpPr>
          <p:cNvPr id="1531" name="Google Shape;1531;p75"/>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Modelos Iniciales | </a:t>
            </a:r>
            <a:r>
              <a:rPr lang="es" sz="2800">
                <a:solidFill>
                  <a:srgbClr val="999999"/>
                </a:solidFill>
                <a:latin typeface="Montserrat"/>
                <a:ea typeface="Montserrat"/>
                <a:cs typeface="Montserrat"/>
                <a:sym typeface="Montserrat"/>
              </a:rPr>
              <a:t>Mejores Resultados</a:t>
            </a:r>
            <a:endParaRPr sz="2800">
              <a:solidFill>
                <a:srgbClr val="999999"/>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p:nvPr/>
        </p:nvSpPr>
        <p:spPr>
          <a:xfrm>
            <a:off x="3161100" y="828000"/>
            <a:ext cx="2973900" cy="4315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Objetivo de Negocio | </a:t>
            </a:r>
            <a:r>
              <a:rPr lang="es" sz="2800">
                <a:solidFill>
                  <a:srgbClr val="03A0B1"/>
                </a:solidFill>
                <a:latin typeface="Montserrat"/>
                <a:ea typeface="Montserrat"/>
                <a:cs typeface="Montserrat"/>
                <a:sym typeface="Montserrat"/>
              </a:rPr>
              <a:t>Nuevas Herramientas</a:t>
            </a:r>
            <a:endParaRPr sz="2800">
              <a:solidFill>
                <a:srgbClr val="03A0B1"/>
              </a:solidFill>
              <a:latin typeface="Montserrat"/>
              <a:ea typeface="Montserrat"/>
              <a:cs typeface="Montserrat"/>
              <a:sym typeface="Montserrat"/>
            </a:endParaRPr>
          </a:p>
        </p:txBody>
      </p:sp>
      <p:cxnSp>
        <p:nvCxnSpPr>
          <p:cNvPr id="279" name="Google Shape;279;p21"/>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280" name="Google Shape;280;p21"/>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281" name="Google Shape;281;p21"/>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282" name="Google Shape;282;p21"/>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283" name="Google Shape;283;p21"/>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284" name="Google Shape;284;p21"/>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285" name="Google Shape;285;p21"/>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286" name="Google Shape;286;p21"/>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433300" y="1426088"/>
            <a:ext cx="2429100" cy="1599900"/>
          </a:xfrm>
          <a:prstGeom prst="roundRect">
            <a:avLst>
              <a:gd fmla="val 16667" name="adj"/>
            </a:avLst>
          </a:prstGeom>
          <a:solidFill>
            <a:srgbClr val="03A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Predicción de Review Score </a:t>
            </a:r>
            <a:endParaRPr b="1">
              <a:solidFill>
                <a:schemeClr val="lt1"/>
              </a:solidFill>
              <a:latin typeface="Montserrat"/>
              <a:ea typeface="Montserrat"/>
              <a:cs typeface="Montserrat"/>
              <a:sym typeface="Montserrat"/>
            </a:endParaRPr>
          </a:p>
        </p:txBody>
      </p:sp>
      <p:sp>
        <p:nvSpPr>
          <p:cNvPr id="288" name="Google Shape;288;p21"/>
          <p:cNvSpPr/>
          <p:nvPr/>
        </p:nvSpPr>
        <p:spPr>
          <a:xfrm>
            <a:off x="432825" y="3215651"/>
            <a:ext cx="2429100" cy="1598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Montserrat"/>
                <a:ea typeface="Montserrat"/>
                <a:cs typeface="Montserrat"/>
                <a:sym typeface="Montserrat"/>
              </a:rPr>
              <a:t>Sentiment Analysis</a:t>
            </a:r>
            <a:endParaRPr b="1">
              <a:solidFill>
                <a:schemeClr val="lt1"/>
              </a:solidFill>
              <a:latin typeface="Montserrat"/>
              <a:ea typeface="Montserrat"/>
              <a:cs typeface="Montserrat"/>
              <a:sym typeface="Montserrat"/>
            </a:endParaRPr>
          </a:p>
        </p:txBody>
      </p:sp>
      <p:sp>
        <p:nvSpPr>
          <p:cNvPr id="289" name="Google Shape;289;p21"/>
          <p:cNvSpPr txBox="1"/>
          <p:nvPr/>
        </p:nvSpPr>
        <p:spPr>
          <a:xfrm>
            <a:off x="3770400" y="992075"/>
            <a:ext cx="1603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u="sng">
                <a:solidFill>
                  <a:schemeClr val="dk2"/>
                </a:solidFill>
                <a:latin typeface="Montserrat"/>
                <a:ea typeface="Montserrat"/>
                <a:cs typeface="Montserrat"/>
                <a:sym typeface="Montserrat"/>
              </a:rPr>
              <a:t>Descripción</a:t>
            </a:r>
            <a:endParaRPr b="1" sz="1500" u="sng">
              <a:solidFill>
                <a:schemeClr val="dk2"/>
              </a:solidFill>
              <a:latin typeface="Montserrat"/>
              <a:ea typeface="Montserrat"/>
              <a:cs typeface="Montserrat"/>
              <a:sym typeface="Montserrat"/>
            </a:endParaRPr>
          </a:p>
        </p:txBody>
      </p:sp>
      <p:sp>
        <p:nvSpPr>
          <p:cNvPr id="290" name="Google Shape;290;p21"/>
          <p:cNvSpPr txBox="1"/>
          <p:nvPr/>
        </p:nvSpPr>
        <p:spPr>
          <a:xfrm>
            <a:off x="6830250" y="992075"/>
            <a:ext cx="1603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u="sng">
                <a:solidFill>
                  <a:schemeClr val="dk2"/>
                </a:solidFill>
                <a:latin typeface="Montserrat"/>
                <a:ea typeface="Montserrat"/>
                <a:cs typeface="Montserrat"/>
                <a:sym typeface="Montserrat"/>
              </a:rPr>
              <a:t>Aplicaciones</a:t>
            </a:r>
            <a:endParaRPr b="1" sz="1500" u="sng">
              <a:solidFill>
                <a:schemeClr val="dk2"/>
              </a:solidFill>
              <a:latin typeface="Montserrat"/>
              <a:ea typeface="Montserrat"/>
              <a:cs typeface="Montserrat"/>
              <a:sym typeface="Montserrat"/>
            </a:endParaRPr>
          </a:p>
        </p:txBody>
      </p:sp>
      <p:sp>
        <p:nvSpPr>
          <p:cNvPr id="291" name="Google Shape;291;p21"/>
          <p:cNvSpPr txBox="1"/>
          <p:nvPr>
            <p:ph idx="1" type="body"/>
          </p:nvPr>
        </p:nvSpPr>
        <p:spPr>
          <a:xfrm>
            <a:off x="3161113" y="1675238"/>
            <a:ext cx="2821800" cy="1101600"/>
          </a:xfrm>
          <a:prstGeom prst="rect">
            <a:avLst/>
          </a:prstGeom>
        </p:spPr>
        <p:txBody>
          <a:bodyPr anchorCtr="0" anchor="ctr" bIns="91425" lIns="91425" spcFirstLastPara="1" rIns="91425" wrap="square" tIns="91425">
            <a:normAutofit/>
          </a:bodyPr>
          <a:lstStyle/>
          <a:p>
            <a:pPr indent="-295275" lvl="0" marL="457200" rtl="0" algn="l">
              <a:lnSpc>
                <a:spcPct val="105000"/>
              </a:lnSpc>
              <a:spcBef>
                <a:spcPts val="100"/>
              </a:spcBef>
              <a:spcAft>
                <a:spcPts val="0"/>
              </a:spcAft>
              <a:buSzPts val="1050"/>
              <a:buFont typeface="Montserrat"/>
              <a:buChar char="●"/>
            </a:pPr>
            <a:r>
              <a:rPr lang="es" sz="1050">
                <a:latin typeface="Montserrat"/>
                <a:ea typeface="Montserrat"/>
                <a:cs typeface="Montserrat"/>
                <a:sym typeface="Montserrat"/>
              </a:rPr>
              <a:t>Herramienta para predecir el nivel de satisfacción del usuario antes de completar la compra</a:t>
            </a:r>
            <a:endParaRPr sz="1050">
              <a:latin typeface="Montserrat"/>
              <a:ea typeface="Montserrat"/>
              <a:cs typeface="Montserrat"/>
              <a:sym typeface="Montserrat"/>
            </a:endParaRPr>
          </a:p>
        </p:txBody>
      </p:sp>
      <p:sp>
        <p:nvSpPr>
          <p:cNvPr id="292" name="Google Shape;292;p21"/>
          <p:cNvSpPr txBox="1"/>
          <p:nvPr>
            <p:ph idx="1" type="body"/>
          </p:nvPr>
        </p:nvSpPr>
        <p:spPr>
          <a:xfrm>
            <a:off x="6018300" y="1729538"/>
            <a:ext cx="3074700" cy="993000"/>
          </a:xfrm>
          <a:prstGeom prst="rect">
            <a:avLst/>
          </a:prstGeom>
        </p:spPr>
        <p:txBody>
          <a:bodyPr anchorCtr="0" anchor="ctr" bIns="91425" lIns="91425" spcFirstLastPara="1" rIns="91425" wrap="square" tIns="91425">
            <a:noAutofit/>
          </a:bodyPr>
          <a:lstStyle/>
          <a:p>
            <a:pPr indent="-295275" lvl="0" marL="457200" rtl="0" algn="l">
              <a:lnSpc>
                <a:spcPct val="105000"/>
              </a:lnSpc>
              <a:spcBef>
                <a:spcPts val="100"/>
              </a:spcBef>
              <a:spcAft>
                <a:spcPts val="0"/>
              </a:spcAft>
              <a:buSzPts val="1050"/>
              <a:buFont typeface="Montserrat"/>
              <a:buChar char="●"/>
            </a:pPr>
            <a:r>
              <a:rPr lang="es" sz="1050">
                <a:latin typeface="Montserrat"/>
                <a:ea typeface="Montserrat"/>
                <a:cs typeface="Montserrat"/>
                <a:sym typeface="Montserrat"/>
              </a:rPr>
              <a:t>Targeting de acciones de marketing</a:t>
            </a:r>
            <a:endParaRPr sz="1050">
              <a:latin typeface="Montserrat"/>
              <a:ea typeface="Montserrat"/>
              <a:cs typeface="Montserrat"/>
              <a:sym typeface="Montserrat"/>
            </a:endParaRPr>
          </a:p>
          <a:p>
            <a:pPr indent="-295275" lvl="0" marL="457200" rtl="0" algn="l">
              <a:lnSpc>
                <a:spcPct val="105000"/>
              </a:lnSpc>
              <a:spcBef>
                <a:spcPts val="100"/>
              </a:spcBef>
              <a:spcAft>
                <a:spcPts val="0"/>
              </a:spcAft>
              <a:buSzPts val="1050"/>
              <a:buFont typeface="Montserrat"/>
              <a:buChar char="●"/>
            </a:pPr>
            <a:r>
              <a:rPr lang="es" sz="1050">
                <a:latin typeface="Montserrat"/>
                <a:ea typeface="Montserrat"/>
                <a:cs typeface="Montserrat"/>
                <a:sym typeface="Montserrat"/>
              </a:rPr>
              <a:t>Implementación descuentos / envío gratis en el check-out</a:t>
            </a:r>
            <a:endParaRPr sz="1050">
              <a:latin typeface="Montserrat"/>
              <a:ea typeface="Montserrat"/>
              <a:cs typeface="Montserrat"/>
              <a:sym typeface="Montserrat"/>
            </a:endParaRPr>
          </a:p>
          <a:p>
            <a:pPr indent="-295275" lvl="0" marL="457200" rtl="0" algn="l">
              <a:lnSpc>
                <a:spcPct val="105000"/>
              </a:lnSpc>
              <a:spcBef>
                <a:spcPts val="100"/>
              </a:spcBef>
              <a:spcAft>
                <a:spcPts val="0"/>
              </a:spcAft>
              <a:buSzPts val="1050"/>
              <a:buFont typeface="Montserrat"/>
              <a:buChar char="●"/>
            </a:pPr>
            <a:r>
              <a:rPr lang="es" sz="1050">
                <a:latin typeface="Montserrat"/>
                <a:ea typeface="Montserrat"/>
                <a:cs typeface="Montserrat"/>
                <a:sym typeface="Montserrat"/>
              </a:rPr>
              <a:t>Sugerencia de productos alternativos</a:t>
            </a:r>
            <a:endParaRPr sz="1050">
              <a:latin typeface="Montserrat"/>
              <a:ea typeface="Montserrat"/>
              <a:cs typeface="Montserrat"/>
              <a:sym typeface="Montserrat"/>
            </a:endParaRPr>
          </a:p>
          <a:p>
            <a:pPr indent="0" lvl="0" marL="0" rtl="0" algn="l">
              <a:lnSpc>
                <a:spcPct val="105000"/>
              </a:lnSpc>
              <a:spcBef>
                <a:spcPts val="100"/>
              </a:spcBef>
              <a:spcAft>
                <a:spcPts val="0"/>
              </a:spcAft>
              <a:buNone/>
            </a:pPr>
            <a:r>
              <a:t/>
            </a:r>
            <a:endParaRPr sz="1050">
              <a:latin typeface="Montserrat"/>
              <a:ea typeface="Montserrat"/>
              <a:cs typeface="Montserrat"/>
              <a:sym typeface="Montserrat"/>
            </a:endParaRPr>
          </a:p>
        </p:txBody>
      </p:sp>
      <p:sp>
        <p:nvSpPr>
          <p:cNvPr id="293" name="Google Shape;293;p21"/>
          <p:cNvSpPr txBox="1"/>
          <p:nvPr>
            <p:ph idx="1" type="body"/>
          </p:nvPr>
        </p:nvSpPr>
        <p:spPr>
          <a:xfrm>
            <a:off x="3161113" y="3497201"/>
            <a:ext cx="2821800" cy="1035300"/>
          </a:xfrm>
          <a:prstGeom prst="rect">
            <a:avLst/>
          </a:prstGeom>
        </p:spPr>
        <p:txBody>
          <a:bodyPr anchorCtr="0" anchor="ctr" bIns="91425" lIns="91425" spcFirstLastPara="1" rIns="91425" wrap="square" tIns="91425">
            <a:normAutofit/>
          </a:bodyPr>
          <a:lstStyle/>
          <a:p>
            <a:pPr indent="-295275" lvl="0" marL="457200" rtl="0" algn="l">
              <a:lnSpc>
                <a:spcPct val="105000"/>
              </a:lnSpc>
              <a:spcBef>
                <a:spcPts val="100"/>
              </a:spcBef>
              <a:spcAft>
                <a:spcPts val="0"/>
              </a:spcAft>
              <a:buSzPts val="1050"/>
              <a:buFont typeface="Montserrat"/>
              <a:buChar char="●"/>
            </a:pPr>
            <a:r>
              <a:rPr lang="es" sz="1050">
                <a:latin typeface="Montserrat"/>
                <a:ea typeface="Montserrat"/>
                <a:cs typeface="Montserrat"/>
                <a:sym typeface="Montserrat"/>
              </a:rPr>
              <a:t>Herramienta para analizar el nivel general de satisfacción en base a reviews</a:t>
            </a:r>
            <a:endParaRPr sz="1050">
              <a:latin typeface="Montserrat"/>
              <a:ea typeface="Montserrat"/>
              <a:cs typeface="Montserrat"/>
              <a:sym typeface="Montserrat"/>
            </a:endParaRPr>
          </a:p>
        </p:txBody>
      </p:sp>
      <p:sp>
        <p:nvSpPr>
          <p:cNvPr id="294" name="Google Shape;294;p21"/>
          <p:cNvSpPr txBox="1"/>
          <p:nvPr>
            <p:ph idx="1" type="body"/>
          </p:nvPr>
        </p:nvSpPr>
        <p:spPr>
          <a:xfrm>
            <a:off x="6018300" y="3613750"/>
            <a:ext cx="3074700" cy="802200"/>
          </a:xfrm>
          <a:prstGeom prst="rect">
            <a:avLst/>
          </a:prstGeom>
        </p:spPr>
        <p:txBody>
          <a:bodyPr anchorCtr="0" anchor="ctr" bIns="91425" lIns="91425" spcFirstLastPara="1" rIns="91425" wrap="square" tIns="91425">
            <a:noAutofit/>
          </a:bodyPr>
          <a:lstStyle/>
          <a:p>
            <a:pPr indent="-295275" lvl="0" marL="457200" rtl="0" algn="l">
              <a:lnSpc>
                <a:spcPct val="105000"/>
              </a:lnSpc>
              <a:spcBef>
                <a:spcPts val="100"/>
              </a:spcBef>
              <a:spcAft>
                <a:spcPts val="0"/>
              </a:spcAft>
              <a:buSzPts val="1050"/>
              <a:buFont typeface="Montserrat"/>
              <a:buChar char="●"/>
            </a:pPr>
            <a:r>
              <a:rPr lang="es" sz="1050">
                <a:latin typeface="Montserrat"/>
                <a:ea typeface="Montserrat"/>
                <a:cs typeface="Montserrat"/>
                <a:sym typeface="Montserrat"/>
              </a:rPr>
              <a:t>Predicción del nivel de satisfacción de nuevos reviews</a:t>
            </a:r>
            <a:endParaRPr sz="1050">
              <a:latin typeface="Montserrat"/>
              <a:ea typeface="Montserrat"/>
              <a:cs typeface="Montserrat"/>
              <a:sym typeface="Montserrat"/>
            </a:endParaRPr>
          </a:p>
          <a:p>
            <a:pPr indent="-295275" lvl="0" marL="457200" rtl="0" algn="l">
              <a:lnSpc>
                <a:spcPct val="105000"/>
              </a:lnSpc>
              <a:spcBef>
                <a:spcPts val="100"/>
              </a:spcBef>
              <a:spcAft>
                <a:spcPts val="0"/>
              </a:spcAft>
              <a:buSzPts val="1050"/>
              <a:buFont typeface="Montserrat"/>
              <a:buChar char="●"/>
            </a:pPr>
            <a:r>
              <a:rPr lang="es" sz="1050">
                <a:latin typeface="Montserrat"/>
                <a:ea typeface="Montserrat"/>
                <a:cs typeface="Montserrat"/>
                <a:sym typeface="Montserrat"/>
              </a:rPr>
              <a:t>Obtención de insights sobre la experiencia de </a:t>
            </a:r>
            <a:r>
              <a:rPr lang="es" sz="1050">
                <a:latin typeface="Montserrat"/>
                <a:ea typeface="Montserrat"/>
                <a:cs typeface="Montserrat"/>
                <a:sym typeface="Montserrat"/>
              </a:rPr>
              <a:t>consumo</a:t>
            </a:r>
            <a:endParaRPr sz="1050">
              <a:latin typeface="Montserrat"/>
              <a:ea typeface="Montserrat"/>
              <a:cs typeface="Montserrat"/>
              <a:sym typeface="Montserrat"/>
            </a:endParaRPr>
          </a:p>
          <a:p>
            <a:pPr indent="-295275" lvl="0" marL="457200" rtl="0" algn="l">
              <a:lnSpc>
                <a:spcPct val="105000"/>
              </a:lnSpc>
              <a:spcBef>
                <a:spcPts val="100"/>
              </a:spcBef>
              <a:spcAft>
                <a:spcPts val="0"/>
              </a:spcAft>
              <a:buSzPts val="1050"/>
              <a:buFont typeface="Montserrat"/>
              <a:buChar char="●"/>
            </a:pPr>
            <a:r>
              <a:rPr lang="es" sz="1050">
                <a:latin typeface="Montserrat"/>
                <a:ea typeface="Montserrat"/>
                <a:cs typeface="Montserrat"/>
                <a:sym typeface="Montserrat"/>
              </a:rPr>
              <a:t>Evaluación de resultados de nuevas acciones</a:t>
            </a:r>
            <a:endParaRPr sz="105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txBox="1"/>
          <p:nvPr/>
        </p:nvSpPr>
        <p:spPr>
          <a:xfrm>
            <a:off x="-32775" y="2356200"/>
            <a:ext cx="49884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3600">
                <a:solidFill>
                  <a:srgbClr val="FFFFFF"/>
                </a:solidFill>
                <a:latin typeface="Montserrat"/>
                <a:ea typeface="Montserrat"/>
                <a:cs typeface="Montserrat"/>
                <a:sym typeface="Montserrat"/>
              </a:rPr>
              <a:t>ANÁLISIS EXPLORATORIO</a:t>
            </a:r>
            <a:endParaRPr b="1" sz="36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3"/>
          <p:cNvSpPr txBox="1"/>
          <p:nvPr>
            <p:ph idx="1" type="body"/>
          </p:nvPr>
        </p:nvSpPr>
        <p:spPr>
          <a:xfrm>
            <a:off x="431650" y="1006500"/>
            <a:ext cx="8445000" cy="35625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Clr>
                <a:schemeClr val="dk1"/>
              </a:buClr>
              <a:buSzPct val="61111"/>
              <a:buFont typeface="Arial"/>
              <a:buNone/>
            </a:pPr>
            <a:r>
              <a:rPr lang="es">
                <a:latin typeface="Montserrat"/>
                <a:ea typeface="Montserrat"/>
                <a:cs typeface="Montserrat"/>
                <a:sym typeface="Montserrat"/>
              </a:rPr>
              <a:t>El conjunto de datos contiene información de </a:t>
            </a:r>
            <a:r>
              <a:rPr b="1" lang="es">
                <a:latin typeface="Montserrat"/>
                <a:ea typeface="Montserrat"/>
                <a:cs typeface="Montserrat"/>
                <a:sym typeface="Montserrat"/>
              </a:rPr>
              <a:t>100k pedidos</a:t>
            </a:r>
            <a:r>
              <a:rPr lang="es">
                <a:latin typeface="Montserrat"/>
                <a:ea typeface="Montserrat"/>
                <a:cs typeface="Montserrat"/>
                <a:sym typeface="Montserrat"/>
              </a:rPr>
              <a:t> </a:t>
            </a:r>
            <a:r>
              <a:rPr b="1" lang="es">
                <a:latin typeface="Montserrat"/>
                <a:ea typeface="Montserrat"/>
                <a:cs typeface="Montserrat"/>
                <a:sym typeface="Montserrat"/>
              </a:rPr>
              <a:t>realizados entre 2016 a 2018</a:t>
            </a:r>
            <a:r>
              <a:rPr lang="es">
                <a:latin typeface="Montserrat"/>
                <a:ea typeface="Montserrat"/>
                <a:cs typeface="Montserrat"/>
                <a:sym typeface="Montserrat"/>
              </a:rPr>
              <a:t> en múltiples mercados </a:t>
            </a:r>
            <a:r>
              <a:rPr b="1" lang="es">
                <a:latin typeface="Montserrat"/>
                <a:ea typeface="Montserrat"/>
                <a:cs typeface="Montserrat"/>
                <a:sym typeface="Montserrat"/>
              </a:rPr>
              <a:t>en Brasil</a:t>
            </a:r>
            <a:r>
              <a:rPr lang="es">
                <a:latin typeface="Montserrat"/>
                <a:ea typeface="Montserrat"/>
                <a:cs typeface="Montserrat"/>
                <a:sym typeface="Montserrat"/>
              </a:rPr>
              <a:t>. </a:t>
            </a:r>
            <a:endParaRPr>
              <a:latin typeface="Montserrat"/>
              <a:ea typeface="Montserrat"/>
              <a:cs typeface="Montserrat"/>
              <a:sym typeface="Montserrat"/>
            </a:endParaRPr>
          </a:p>
          <a:p>
            <a:pPr indent="0" lvl="0" marL="0" rtl="0" algn="just">
              <a:spcBef>
                <a:spcPts val="1200"/>
              </a:spcBef>
              <a:spcAft>
                <a:spcPts val="0"/>
              </a:spcAft>
              <a:buClr>
                <a:schemeClr val="dk1"/>
              </a:buClr>
              <a:buSzPct val="61111"/>
              <a:buFont typeface="Arial"/>
              <a:buNone/>
            </a:pPr>
            <a:r>
              <a:rPr lang="es">
                <a:latin typeface="Montserrat"/>
                <a:ea typeface="Montserrat"/>
                <a:cs typeface="Montserrat"/>
                <a:sym typeface="Montserrat"/>
              </a:rPr>
              <a:t>Sus características permiten ver un pedido desde múltiples dimensiones: </a:t>
            </a:r>
            <a:endParaRPr>
              <a:latin typeface="Montserrat"/>
              <a:ea typeface="Montserrat"/>
              <a:cs typeface="Montserrat"/>
              <a:sym typeface="Montserrat"/>
            </a:endParaRPr>
          </a:p>
          <a:p>
            <a:pPr indent="-325755" lvl="0" marL="457200" rtl="0" algn="just">
              <a:spcBef>
                <a:spcPts val="1200"/>
              </a:spcBef>
              <a:spcAft>
                <a:spcPts val="0"/>
              </a:spcAft>
              <a:buSzPct val="100000"/>
              <a:buFont typeface="Montserrat"/>
              <a:buChar char="●"/>
            </a:pPr>
            <a:r>
              <a:rPr lang="es">
                <a:latin typeface="Montserrat"/>
                <a:ea typeface="Montserrat"/>
                <a:cs typeface="Montserrat"/>
                <a:sym typeface="Montserrat"/>
              </a:rPr>
              <a:t>Estado del pedido</a:t>
            </a:r>
            <a:endParaRPr>
              <a:latin typeface="Montserrat"/>
              <a:ea typeface="Montserrat"/>
              <a:cs typeface="Montserrat"/>
              <a:sym typeface="Montserrat"/>
            </a:endParaRPr>
          </a:p>
          <a:p>
            <a:pPr indent="-325755" lvl="0" marL="457200" rtl="0" algn="just">
              <a:spcBef>
                <a:spcPts val="0"/>
              </a:spcBef>
              <a:spcAft>
                <a:spcPts val="0"/>
              </a:spcAft>
              <a:buSzPct val="100000"/>
              <a:buFont typeface="Montserrat"/>
              <a:buChar char="●"/>
            </a:pPr>
            <a:r>
              <a:rPr lang="es">
                <a:latin typeface="Montserrat"/>
                <a:ea typeface="Montserrat"/>
                <a:cs typeface="Montserrat"/>
                <a:sym typeface="Montserrat"/>
              </a:rPr>
              <a:t>Precio</a:t>
            </a:r>
            <a:endParaRPr>
              <a:latin typeface="Montserrat"/>
              <a:ea typeface="Montserrat"/>
              <a:cs typeface="Montserrat"/>
              <a:sym typeface="Montserrat"/>
            </a:endParaRPr>
          </a:p>
          <a:p>
            <a:pPr indent="-325755" lvl="0" marL="457200" rtl="0" algn="just">
              <a:spcBef>
                <a:spcPts val="0"/>
              </a:spcBef>
              <a:spcAft>
                <a:spcPts val="0"/>
              </a:spcAft>
              <a:buSzPct val="100000"/>
              <a:buFont typeface="Montserrat"/>
              <a:buChar char="●"/>
            </a:pPr>
            <a:r>
              <a:rPr lang="es">
                <a:latin typeface="Montserrat"/>
                <a:ea typeface="Montserrat"/>
                <a:cs typeface="Montserrat"/>
                <a:sym typeface="Montserrat"/>
              </a:rPr>
              <a:t>Pago</a:t>
            </a:r>
            <a:endParaRPr>
              <a:latin typeface="Montserrat"/>
              <a:ea typeface="Montserrat"/>
              <a:cs typeface="Montserrat"/>
              <a:sym typeface="Montserrat"/>
            </a:endParaRPr>
          </a:p>
          <a:p>
            <a:pPr indent="-325755" lvl="0" marL="457200" rtl="0" algn="just">
              <a:spcBef>
                <a:spcPts val="0"/>
              </a:spcBef>
              <a:spcAft>
                <a:spcPts val="0"/>
              </a:spcAft>
              <a:buSzPct val="100000"/>
              <a:buFont typeface="Montserrat"/>
              <a:buChar char="●"/>
            </a:pPr>
            <a:r>
              <a:rPr lang="es">
                <a:latin typeface="Montserrat"/>
                <a:ea typeface="Montserrat"/>
                <a:cs typeface="Montserrat"/>
                <a:sym typeface="Montserrat"/>
              </a:rPr>
              <a:t>Desempeño del flete</a:t>
            </a:r>
            <a:endParaRPr>
              <a:latin typeface="Montserrat"/>
              <a:ea typeface="Montserrat"/>
              <a:cs typeface="Montserrat"/>
              <a:sym typeface="Montserrat"/>
            </a:endParaRPr>
          </a:p>
          <a:p>
            <a:pPr indent="-325755" lvl="0" marL="457200" rtl="0" algn="just">
              <a:spcBef>
                <a:spcPts val="0"/>
              </a:spcBef>
              <a:spcAft>
                <a:spcPts val="0"/>
              </a:spcAft>
              <a:buSzPct val="100000"/>
              <a:buFont typeface="Montserrat"/>
              <a:buChar char="●"/>
            </a:pPr>
            <a:r>
              <a:rPr lang="es">
                <a:latin typeface="Montserrat"/>
                <a:ea typeface="Montserrat"/>
                <a:cs typeface="Montserrat"/>
                <a:sym typeface="Montserrat"/>
              </a:rPr>
              <a:t>Ubicación del cliente (Geolocalización)</a:t>
            </a:r>
            <a:endParaRPr>
              <a:latin typeface="Montserrat"/>
              <a:ea typeface="Montserrat"/>
              <a:cs typeface="Montserrat"/>
              <a:sym typeface="Montserrat"/>
            </a:endParaRPr>
          </a:p>
          <a:p>
            <a:pPr indent="-325755" lvl="0" marL="457200" rtl="0" algn="just">
              <a:spcBef>
                <a:spcPts val="0"/>
              </a:spcBef>
              <a:spcAft>
                <a:spcPts val="0"/>
              </a:spcAft>
              <a:buSzPct val="100000"/>
              <a:buFont typeface="Montserrat"/>
              <a:buChar char="●"/>
            </a:pPr>
            <a:r>
              <a:rPr lang="es">
                <a:latin typeface="Montserrat"/>
                <a:ea typeface="Montserrat"/>
                <a:cs typeface="Montserrat"/>
                <a:sym typeface="Montserrat"/>
              </a:rPr>
              <a:t>Atributos del producto</a:t>
            </a:r>
            <a:endParaRPr>
              <a:latin typeface="Montserrat"/>
              <a:ea typeface="Montserrat"/>
              <a:cs typeface="Montserrat"/>
              <a:sym typeface="Montserrat"/>
            </a:endParaRPr>
          </a:p>
          <a:p>
            <a:pPr indent="-325755" lvl="0" marL="457200" rtl="0" algn="just">
              <a:spcBef>
                <a:spcPts val="0"/>
              </a:spcBef>
              <a:spcAft>
                <a:spcPts val="0"/>
              </a:spcAft>
              <a:buSzPct val="100000"/>
              <a:buFont typeface="Montserrat"/>
              <a:buChar char="●"/>
            </a:pPr>
            <a:r>
              <a:rPr lang="es">
                <a:latin typeface="Montserrat"/>
                <a:ea typeface="Montserrat"/>
                <a:cs typeface="Montserrat"/>
                <a:sym typeface="Montserrat"/>
              </a:rPr>
              <a:t>Reseñas escritas por los clientes</a:t>
            </a:r>
            <a:endParaRPr>
              <a:latin typeface="Montserrat"/>
              <a:ea typeface="Montserrat"/>
              <a:cs typeface="Montserrat"/>
              <a:sym typeface="Montserrat"/>
            </a:endParaRPr>
          </a:p>
          <a:p>
            <a:pPr indent="0" lvl="0" marL="0" rtl="0" algn="just">
              <a:spcBef>
                <a:spcPts val="1200"/>
              </a:spcBef>
              <a:spcAft>
                <a:spcPts val="1200"/>
              </a:spcAft>
              <a:buClr>
                <a:schemeClr val="dk1"/>
              </a:buClr>
              <a:buSzPct val="61111"/>
              <a:buFont typeface="Arial"/>
              <a:buNone/>
            </a:pPr>
            <a:r>
              <a:rPr lang="es">
                <a:latin typeface="Montserrat"/>
                <a:ea typeface="Montserrat"/>
                <a:cs typeface="Montserrat"/>
                <a:sym typeface="Montserrat"/>
              </a:rPr>
              <a:t>Se trata de datos comerciales reales que han  sido anonimizados  y las referencias a las empresas y socios en el texto de revisión se han reemplazado con los nombres de las </a:t>
            </a:r>
            <a:r>
              <a:rPr b="1" lang="es">
                <a:latin typeface="Montserrat"/>
                <a:ea typeface="Montserrat"/>
                <a:cs typeface="Montserrat"/>
                <a:sym typeface="Montserrat"/>
              </a:rPr>
              <a:t>grandes casas de</a:t>
            </a:r>
            <a:endParaRPr>
              <a:latin typeface="Montserrat"/>
              <a:ea typeface="Montserrat"/>
              <a:cs typeface="Montserrat"/>
              <a:sym typeface="Montserrat"/>
            </a:endParaRPr>
          </a:p>
        </p:txBody>
      </p:sp>
      <p:sp>
        <p:nvSpPr>
          <p:cNvPr id="305" name="Google Shape;305;p23"/>
          <p:cNvSpPr/>
          <p:nvPr/>
        </p:nvSpPr>
        <p:spPr>
          <a:xfrm>
            <a:off x="-11200" y="0"/>
            <a:ext cx="145800" cy="5143500"/>
          </a:xfrm>
          <a:prstGeom prst="rect">
            <a:avLst/>
          </a:prstGeom>
          <a:solidFill>
            <a:srgbClr val="03A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txBox="1"/>
          <p:nvPr/>
        </p:nvSpPr>
        <p:spPr>
          <a:xfrm>
            <a:off x="431650" y="203525"/>
            <a:ext cx="8445000" cy="431100"/>
          </a:xfrm>
          <a:prstGeom prst="rect">
            <a:avLst/>
          </a:prstGeom>
          <a:noFill/>
          <a:ln>
            <a:noFill/>
          </a:ln>
        </p:spPr>
        <p:txBody>
          <a:bodyPr anchorCtr="0" anchor="ctr" bIns="45700" lIns="120000" spcFirstLastPara="1" rIns="91425" wrap="square" tIns="45700">
            <a:noAutofit/>
          </a:bodyPr>
          <a:lstStyle/>
          <a:p>
            <a:pPr indent="0" lvl="0" marL="0" rtl="0" algn="l">
              <a:spcBef>
                <a:spcPts val="0"/>
              </a:spcBef>
              <a:spcAft>
                <a:spcPts val="0"/>
              </a:spcAft>
              <a:buNone/>
            </a:pPr>
            <a:r>
              <a:rPr b="1" lang="es" sz="2800">
                <a:solidFill>
                  <a:srgbClr val="434343"/>
                </a:solidFill>
                <a:latin typeface="Montserrat"/>
                <a:ea typeface="Montserrat"/>
                <a:cs typeface="Montserrat"/>
                <a:sym typeface="Montserrat"/>
              </a:rPr>
              <a:t>Presentación del Dataset </a:t>
            </a:r>
            <a:endParaRPr b="1" sz="2800">
              <a:solidFill>
                <a:srgbClr val="434343"/>
              </a:solidFill>
              <a:latin typeface="Montserrat"/>
              <a:ea typeface="Montserrat"/>
              <a:cs typeface="Montserrat"/>
              <a:sym typeface="Montserrat"/>
            </a:endParaRPr>
          </a:p>
        </p:txBody>
      </p:sp>
      <p:cxnSp>
        <p:nvCxnSpPr>
          <p:cNvPr id="307" name="Google Shape;307;p23"/>
          <p:cNvCxnSpPr/>
          <p:nvPr/>
        </p:nvCxnSpPr>
        <p:spPr>
          <a:xfrm>
            <a:off x="180000" y="203525"/>
            <a:ext cx="0" cy="431100"/>
          </a:xfrm>
          <a:prstGeom prst="straightConnector1">
            <a:avLst/>
          </a:prstGeom>
          <a:noFill/>
          <a:ln cap="flat" cmpd="sng" w="9525">
            <a:solidFill>
              <a:srgbClr val="000000"/>
            </a:solidFill>
            <a:prstDash val="solid"/>
            <a:round/>
            <a:headEnd len="med" w="med" type="none"/>
            <a:tailEnd len="med" w="med" type="none"/>
          </a:ln>
        </p:spPr>
      </p:cxnSp>
      <p:cxnSp>
        <p:nvCxnSpPr>
          <p:cNvPr id="308" name="Google Shape;308;p23"/>
          <p:cNvCxnSpPr/>
          <p:nvPr/>
        </p:nvCxnSpPr>
        <p:spPr>
          <a:xfrm>
            <a:off x="252000" y="203525"/>
            <a:ext cx="0" cy="431100"/>
          </a:xfrm>
          <a:prstGeom prst="straightConnector1">
            <a:avLst/>
          </a:prstGeom>
          <a:noFill/>
          <a:ln cap="flat" cmpd="sng" w="9525">
            <a:solidFill>
              <a:srgbClr val="434343"/>
            </a:solidFill>
            <a:prstDash val="solid"/>
            <a:round/>
            <a:headEnd len="med" w="med" type="none"/>
            <a:tailEnd len="med" w="med" type="none"/>
          </a:ln>
        </p:spPr>
      </p:cxnSp>
      <p:cxnSp>
        <p:nvCxnSpPr>
          <p:cNvPr id="309" name="Google Shape;309;p23"/>
          <p:cNvCxnSpPr/>
          <p:nvPr/>
        </p:nvCxnSpPr>
        <p:spPr>
          <a:xfrm>
            <a:off x="324000" y="203525"/>
            <a:ext cx="0" cy="431100"/>
          </a:xfrm>
          <a:prstGeom prst="straightConnector1">
            <a:avLst/>
          </a:prstGeom>
          <a:noFill/>
          <a:ln cap="flat" cmpd="sng" w="9525">
            <a:solidFill>
              <a:srgbClr val="666666"/>
            </a:solidFill>
            <a:prstDash val="solid"/>
            <a:round/>
            <a:headEnd len="med" w="med" type="none"/>
            <a:tailEnd len="med" w="med" type="none"/>
          </a:ln>
        </p:spPr>
      </p:cxnSp>
      <p:cxnSp>
        <p:nvCxnSpPr>
          <p:cNvPr id="310" name="Google Shape;310;p23"/>
          <p:cNvCxnSpPr/>
          <p:nvPr/>
        </p:nvCxnSpPr>
        <p:spPr>
          <a:xfrm>
            <a:off x="396000" y="203525"/>
            <a:ext cx="0" cy="431100"/>
          </a:xfrm>
          <a:prstGeom prst="straightConnector1">
            <a:avLst/>
          </a:prstGeom>
          <a:noFill/>
          <a:ln cap="flat" cmpd="sng" w="9525">
            <a:solidFill>
              <a:srgbClr val="999999"/>
            </a:solidFill>
            <a:prstDash val="solid"/>
            <a:round/>
            <a:headEnd len="med" w="med" type="none"/>
            <a:tailEnd len="med" w="med" type="none"/>
          </a:ln>
        </p:spPr>
      </p:cxnSp>
      <p:pic>
        <p:nvPicPr>
          <p:cNvPr id="311" name="Google Shape;311;p23"/>
          <p:cNvPicPr preferRelativeResize="0"/>
          <p:nvPr/>
        </p:nvPicPr>
        <p:blipFill>
          <a:blip r:embed="rId3">
            <a:alphaModFix/>
          </a:blip>
          <a:stretch>
            <a:fillRect/>
          </a:stretch>
        </p:blipFill>
        <p:spPr>
          <a:xfrm>
            <a:off x="7462350" y="4662402"/>
            <a:ext cx="1603225" cy="481100"/>
          </a:xfrm>
          <a:prstGeom prst="rect">
            <a:avLst/>
          </a:prstGeom>
          <a:noFill/>
          <a:ln>
            <a:noFill/>
          </a:ln>
        </p:spPr>
      </p:pic>
      <p:cxnSp>
        <p:nvCxnSpPr>
          <p:cNvPr id="312" name="Google Shape;312;p23"/>
          <p:cNvCxnSpPr/>
          <p:nvPr/>
        </p:nvCxnSpPr>
        <p:spPr>
          <a:xfrm>
            <a:off x="432825" y="828000"/>
            <a:ext cx="8445000" cy="0"/>
          </a:xfrm>
          <a:prstGeom prst="straightConnector1">
            <a:avLst/>
          </a:prstGeom>
          <a:noFill/>
          <a:ln cap="flat" cmpd="sng" w="9525">
            <a:solidFill>
              <a:srgbClr val="666666"/>
            </a:solidFill>
            <a:prstDash val="dot"/>
            <a:round/>
            <a:headEnd len="med" w="med" type="none"/>
            <a:tailEnd len="med" w="med" type="none"/>
          </a:ln>
        </p:spPr>
      </p:cxnSp>
      <p:cxnSp>
        <p:nvCxnSpPr>
          <p:cNvPr id="313" name="Google Shape;313;p23"/>
          <p:cNvCxnSpPr/>
          <p:nvPr/>
        </p:nvCxnSpPr>
        <p:spPr>
          <a:xfrm>
            <a:off x="468000" y="203525"/>
            <a:ext cx="0" cy="431100"/>
          </a:xfrm>
          <a:prstGeom prst="straightConnector1">
            <a:avLst/>
          </a:prstGeom>
          <a:noFill/>
          <a:ln cap="flat" cmpd="sng" w="9525">
            <a:solidFill>
              <a:srgbClr val="B7B7B7"/>
            </a:solidFill>
            <a:prstDash val="solid"/>
            <a:round/>
            <a:headEnd len="med" w="med" type="none"/>
            <a:tailEnd len="med" w="med" type="none"/>
          </a:ln>
        </p:spPr>
      </p:cxnSp>
      <p:sp>
        <p:nvSpPr>
          <p:cNvPr id="314" name="Google Shape;314;p23"/>
          <p:cNvSpPr/>
          <p:nvPr/>
        </p:nvSpPr>
        <p:spPr>
          <a:xfrm>
            <a:off x="-11100" y="203525"/>
            <a:ext cx="145800" cy="43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23"/>
          <p:cNvPicPr preferRelativeResize="0"/>
          <p:nvPr/>
        </p:nvPicPr>
        <p:blipFill>
          <a:blip r:embed="rId4">
            <a:alphaModFix/>
          </a:blip>
          <a:stretch>
            <a:fillRect/>
          </a:stretch>
        </p:blipFill>
        <p:spPr>
          <a:xfrm>
            <a:off x="2760101" y="4278498"/>
            <a:ext cx="4379525" cy="53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39AA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